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212"/>
  </p:notesMasterIdLst>
  <p:sldIdLst>
    <p:sldId id="256" r:id="rId2"/>
    <p:sldId id="261" r:id="rId3"/>
    <p:sldId id="260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3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282" r:id="rId46"/>
    <p:sldId id="302" r:id="rId47"/>
    <p:sldId id="303" r:id="rId48"/>
    <p:sldId id="304" r:id="rId49"/>
    <p:sldId id="305" r:id="rId50"/>
    <p:sldId id="307" r:id="rId51"/>
    <p:sldId id="306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6" r:id="rId70"/>
    <p:sldId id="325" r:id="rId71"/>
    <p:sldId id="327" r:id="rId72"/>
    <p:sldId id="328" r:id="rId73"/>
    <p:sldId id="329" r:id="rId74"/>
    <p:sldId id="330" r:id="rId75"/>
    <p:sldId id="331" r:id="rId76"/>
    <p:sldId id="332" r:id="rId77"/>
    <p:sldId id="334" r:id="rId78"/>
    <p:sldId id="335" r:id="rId79"/>
    <p:sldId id="333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2" r:id="rId95"/>
    <p:sldId id="353" r:id="rId96"/>
    <p:sldId id="354" r:id="rId97"/>
    <p:sldId id="355" r:id="rId98"/>
    <p:sldId id="358" r:id="rId99"/>
    <p:sldId id="356" r:id="rId100"/>
    <p:sldId id="359" r:id="rId101"/>
    <p:sldId id="357" r:id="rId102"/>
    <p:sldId id="360" r:id="rId103"/>
    <p:sldId id="361" r:id="rId104"/>
    <p:sldId id="362" r:id="rId105"/>
    <p:sldId id="363" r:id="rId106"/>
    <p:sldId id="364" r:id="rId107"/>
    <p:sldId id="365" r:id="rId108"/>
    <p:sldId id="366" r:id="rId109"/>
    <p:sldId id="369" r:id="rId110"/>
    <p:sldId id="370" r:id="rId111"/>
    <p:sldId id="367" r:id="rId112"/>
    <p:sldId id="368" r:id="rId113"/>
    <p:sldId id="371" r:id="rId114"/>
    <p:sldId id="372" r:id="rId115"/>
    <p:sldId id="373" r:id="rId116"/>
    <p:sldId id="375" r:id="rId117"/>
    <p:sldId id="374" r:id="rId118"/>
    <p:sldId id="376" r:id="rId119"/>
    <p:sldId id="378" r:id="rId120"/>
    <p:sldId id="379" r:id="rId121"/>
    <p:sldId id="380" r:id="rId122"/>
    <p:sldId id="377" r:id="rId123"/>
    <p:sldId id="381" r:id="rId124"/>
    <p:sldId id="382" r:id="rId125"/>
    <p:sldId id="351" r:id="rId126"/>
    <p:sldId id="383" r:id="rId127"/>
    <p:sldId id="385" r:id="rId128"/>
    <p:sldId id="386" r:id="rId129"/>
    <p:sldId id="387" r:id="rId130"/>
    <p:sldId id="388" r:id="rId131"/>
    <p:sldId id="389" r:id="rId132"/>
    <p:sldId id="390" r:id="rId133"/>
    <p:sldId id="391" r:id="rId134"/>
    <p:sldId id="392" r:id="rId135"/>
    <p:sldId id="393" r:id="rId136"/>
    <p:sldId id="394" r:id="rId137"/>
    <p:sldId id="395" r:id="rId138"/>
    <p:sldId id="396" r:id="rId139"/>
    <p:sldId id="397" r:id="rId140"/>
    <p:sldId id="398" r:id="rId141"/>
    <p:sldId id="399" r:id="rId142"/>
    <p:sldId id="400" r:id="rId143"/>
    <p:sldId id="401" r:id="rId144"/>
    <p:sldId id="402" r:id="rId145"/>
    <p:sldId id="403" r:id="rId146"/>
    <p:sldId id="404" r:id="rId147"/>
    <p:sldId id="405" r:id="rId148"/>
    <p:sldId id="406" r:id="rId149"/>
    <p:sldId id="407" r:id="rId150"/>
    <p:sldId id="408" r:id="rId151"/>
    <p:sldId id="409" r:id="rId152"/>
    <p:sldId id="410" r:id="rId153"/>
    <p:sldId id="411" r:id="rId154"/>
    <p:sldId id="412" r:id="rId155"/>
    <p:sldId id="413" r:id="rId156"/>
    <p:sldId id="414" r:id="rId157"/>
    <p:sldId id="415" r:id="rId158"/>
    <p:sldId id="416" r:id="rId159"/>
    <p:sldId id="418" r:id="rId160"/>
    <p:sldId id="419" r:id="rId161"/>
    <p:sldId id="417" r:id="rId162"/>
    <p:sldId id="420" r:id="rId163"/>
    <p:sldId id="421" r:id="rId164"/>
    <p:sldId id="422" r:id="rId165"/>
    <p:sldId id="423" r:id="rId166"/>
    <p:sldId id="424" r:id="rId167"/>
    <p:sldId id="425" r:id="rId168"/>
    <p:sldId id="426" r:id="rId169"/>
    <p:sldId id="427" r:id="rId170"/>
    <p:sldId id="428" r:id="rId171"/>
    <p:sldId id="429" r:id="rId172"/>
    <p:sldId id="431" r:id="rId173"/>
    <p:sldId id="430" r:id="rId174"/>
    <p:sldId id="432" r:id="rId175"/>
    <p:sldId id="433" r:id="rId176"/>
    <p:sldId id="434" r:id="rId177"/>
    <p:sldId id="435" r:id="rId178"/>
    <p:sldId id="436" r:id="rId179"/>
    <p:sldId id="437" r:id="rId180"/>
    <p:sldId id="438" r:id="rId181"/>
    <p:sldId id="439" r:id="rId182"/>
    <p:sldId id="441" r:id="rId183"/>
    <p:sldId id="440" r:id="rId184"/>
    <p:sldId id="442" r:id="rId185"/>
    <p:sldId id="443" r:id="rId186"/>
    <p:sldId id="444" r:id="rId187"/>
    <p:sldId id="445" r:id="rId188"/>
    <p:sldId id="447" r:id="rId189"/>
    <p:sldId id="448" r:id="rId190"/>
    <p:sldId id="449" r:id="rId191"/>
    <p:sldId id="450" r:id="rId192"/>
    <p:sldId id="451" r:id="rId193"/>
    <p:sldId id="452" r:id="rId194"/>
    <p:sldId id="453" r:id="rId195"/>
    <p:sldId id="454" r:id="rId196"/>
    <p:sldId id="455" r:id="rId197"/>
    <p:sldId id="456" r:id="rId198"/>
    <p:sldId id="457" r:id="rId199"/>
    <p:sldId id="458" r:id="rId200"/>
    <p:sldId id="459" r:id="rId201"/>
    <p:sldId id="460" r:id="rId202"/>
    <p:sldId id="462" r:id="rId203"/>
    <p:sldId id="461" r:id="rId204"/>
    <p:sldId id="463" r:id="rId205"/>
    <p:sldId id="464" r:id="rId206"/>
    <p:sldId id="465" r:id="rId207"/>
    <p:sldId id="466" r:id="rId208"/>
    <p:sldId id="467" r:id="rId209"/>
    <p:sldId id="468" r:id="rId210"/>
    <p:sldId id="446" r:id="rId2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slide" Target="slides/slide185.xml"/><Relationship Id="rId216" Type="http://schemas.openxmlformats.org/officeDocument/2006/relationships/theme" Target="theme/theme1.xml"/><Relationship Id="rId211" Type="http://schemas.openxmlformats.org/officeDocument/2006/relationships/slide" Target="slides/slide210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92" Type="http://schemas.openxmlformats.org/officeDocument/2006/relationships/slide" Target="slides/slide191.xml"/><Relationship Id="rId197" Type="http://schemas.openxmlformats.org/officeDocument/2006/relationships/slide" Target="slides/slide196.xml"/><Relationship Id="rId206" Type="http://schemas.openxmlformats.org/officeDocument/2006/relationships/slide" Target="slides/slide205.xml"/><Relationship Id="rId201" Type="http://schemas.openxmlformats.org/officeDocument/2006/relationships/slide" Target="slides/slide200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2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12" Type="http://schemas.openxmlformats.org/officeDocument/2006/relationships/notesMaster" Target="notesMasters/notesMaster1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slide" Target="slides/slide201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3" Type="http://schemas.openxmlformats.org/officeDocument/2006/relationships/commentAuthors" Target="commentAuthor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presProps" Target="pres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viewProps" Target="viewProp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07T12:01:42.607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C9436-B2DC-400A-A68F-43A693994AD4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A10B57-D82B-4EA6-AA56-3A64BAAC4B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50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563E7-4F60-4396-A737-6B9C1E18F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EC295C-A0EC-47A5-AF0D-242165835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13C0FB-F2C6-4AEA-9D0E-4BCA8E706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BC04-D5A4-47F2-8D20-D51D4A047C1E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C2565-6E62-4968-A3E0-F2C99365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925DB8-AA59-4729-B14A-DB6DDDA7E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932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C449E1-9362-4F59-BE01-2A7519E0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20440D-311A-45B1-9DE0-23744D7DE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009648-1FC1-4977-BD94-248B8472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7A12-8782-4835-8AB0-3F26AED046F7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4F2808-E538-4E44-9BF9-994D942C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105437-397B-4D7C-85DD-EB95B59E3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910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7E1A92-DA05-4EC4-BE88-125AE3FB0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583853-1D68-4DAC-A301-5F755B2CD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313B6E-26DA-4CF5-8891-52C703F9E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752CA-8D07-4E55-966D-B199D97D9B14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087854-17BF-4DB3-8E66-FAE765C9A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58A20-B9FA-481A-AD34-B50565CC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076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470EB-E35E-4F23-B747-AB983FD42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7537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8840EA-36E3-4DA0-9D5E-A2EB36F12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4546"/>
            <a:ext cx="10515600" cy="4972417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1600"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600"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8FA226-A6F2-4322-BA59-5C8318122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B375B-435C-42CE-9CC6-BDB91666EAED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4F11D7-D9E5-4E7B-924C-34A4A45A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B72473-6064-498A-AC9A-3B3D1837E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671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49791D-3799-4DAA-B398-4BE07D6A9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49396E-F5C5-4E1B-83F8-B269D1994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CEFC91-5A5F-4E9F-81C2-1DE4449C9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E9610-244D-45DE-A1BB-F6A89A8AD6FB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ADE4B-19EE-41D3-ACC9-77310624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2E62EE-0A58-499A-81FD-3C5F814F0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51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4AB25-6EC0-46FD-8E23-2497A3ACE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A31250-E7CF-4F15-8737-A7D7AB2D2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491245-89BB-4513-97CE-EF2F08F5B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57A2CC-9534-4E2E-AECD-2135DFF4C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AA6CB-A3FA-4D23-84E0-AF8EF2F7BA3D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9F8E3E-4A97-4D8C-982B-CA9BDB46A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61CAB-9DD6-4049-9E76-04562FF67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077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681AC-FFD4-4241-9DD7-36AF350DB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17F58F-67F4-4FCA-8217-2F8695F5C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4F0CFD-9BBA-48C6-BA7B-F2B4BA01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FEAA11-4694-489C-B6EE-1C285CE4B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53C97E-21EC-41F5-BF6A-8F2E207D7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EF498C-0AA4-4182-92AE-DD9FBF2B6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2DD86-A317-4D58-829E-11DC7768309C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8BE304-BBA5-4D26-B7FD-D6137CED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F865C5C-FC3F-4474-A416-05706EDD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34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E7836B-B33B-413A-B54B-812D137A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A5E4F7-35B6-4723-BD84-1C76841CB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93A12-4347-45F0-9C7D-5838669104EC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E9236C-39EC-4480-8E0E-F4F6FAF21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44BBB5-9349-4C21-AE4D-A8CEA0459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71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5CC6FE-CF59-48C7-A19B-92A9026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599F-8755-43BE-BD38-7DF2F8180F37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E98CE4-AAE3-470D-82BB-7C762B777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ACBF0B-2772-496D-A516-AACA8036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C530D-F55D-4F6C-8236-263986978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B5D6CF-AC08-4549-BDB4-A505953E7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BBDE15-EF8D-4E1E-A748-965FFFC34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67F1B6-A3B4-488C-A69E-895783442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A3F11-4A3F-4D4A-9492-67997E7DB840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8B0292-C6A4-497E-BEA0-5CDC1822D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043B32-6774-4B18-BE63-C1DFE0205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894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3D299C-588C-4A89-9579-D77465336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5750EF-232B-4F72-A729-7054680C3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B28316-D499-4187-939E-3FC3DDBD5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2FDEC-4E9E-43BB-ADC7-7E3461EA3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006A-D19E-4B25-BFDC-6AB16AC3CB3A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B7DA60-99CC-4CFA-8EF1-95FCCB8A5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593B8-03A2-440B-9308-51E6DBA93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625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19EC48-3BC1-4E96-91C8-3B1CD70DD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813AA5-C3F6-47C6-B0DB-60F48AE1E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D7050B-5CE6-49CB-9E54-128531E5CA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45303-EB24-4B90-96CD-03A121595BD7}" type="datetime1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FEB461-F793-4842-A154-84543A849D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A56368-72C1-4331-B7E9-C4265B0E2B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0F781-7C40-4389-B508-E39F8A6D6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82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pescriptlang.org/" TargetMode="External"/><Relationship Id="rId2" Type="http://schemas.openxmlformats.org/officeDocument/2006/relationships/hyperlink" Target="http://coffeescript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tlang.org/" TargetMode="External"/><Relationship Id="rId4" Type="http://schemas.openxmlformats.org/officeDocument/2006/relationships/hyperlink" Target="http://flow.org/" TargetMode="Externa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hyperlink" Target="http://jquery.com/" TargetMode="Externa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ode.visualstudio.com/Download" TargetMode="Externa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Web_cach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c39.github.io/ecma262/#sec-automatic-semicolon-insertion" TargetMode="External"/><Relationship Id="rId2" Type="http://schemas.openxmlformats.org/officeDocument/2006/relationships/hyperlink" Target="https://ko.javascript.info/structure#semicolo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ariable_(computer_science)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amelCas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ECMAScript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et_(programming)" TargetMode="External"/><Relationship Id="rId2" Type="http://schemas.openxmlformats.org/officeDocument/2006/relationships/hyperlink" Target="https://en.wikipedia.org/wiki/Ajax_(programming)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6AD2D-01E0-46C6-963A-B7B2769A31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모던 스크립트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5A58916-62B3-4EF0-B046-DDD63D88EC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16412E-19F1-485C-A7F0-6408C52B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266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592F3-6018-4EB5-B93E-6130B92D9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브라우저에서 할 수 없는 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764994-4BB3-4E11-823E-AA9D9BBD9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브라우저 내 탭과 창은 대개 서로의 정보를 알 수 없습니다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그런데 자바스크립트를 사용해 한 창에서 다른 창을 열 때는 예외가 적용됩니다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하지만 이 경우에도 도메인이나 프로토콜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포트가 다르다면 페이지에 접근할 수 없습니다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이런 제약사항을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'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동일 출처 정책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(Same Origin Policy)'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이라 부릅니다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 정책을 피하려면 </a:t>
            </a:r>
            <a:r>
              <a:rPr lang="ko-KR" altLang="en-US" b="0" i="1" dirty="0">
                <a:solidFill>
                  <a:srgbClr val="333333"/>
                </a:solidFill>
                <a:effectLst/>
                <a:latin typeface="BlinkMacSystemFont"/>
              </a:rPr>
              <a:t>두 페이지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는 데이터 교환에 동의해야 하고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동의와 관련된 특수한 자바스크립트 코드를 포함하고 있어야 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 </a:t>
            </a:r>
          </a:p>
          <a:p>
            <a:r>
              <a:rPr lang="ko-KR" altLang="en-US" dirty="0"/>
              <a:t>이런 제약사항은 사용자의 보안을 위해 만들어졌습니다</a:t>
            </a:r>
            <a:r>
              <a:rPr lang="en-US" altLang="ko-KR" dirty="0"/>
              <a:t>. http://anysite.com</a:t>
            </a:r>
            <a:r>
              <a:rPr lang="ko-KR" altLang="en-US" dirty="0"/>
              <a:t>에서 받아온 페이지가 </a:t>
            </a:r>
            <a:r>
              <a:rPr lang="en-US" altLang="ko-KR" dirty="0"/>
              <a:t>http://gmail.com</a:t>
            </a:r>
            <a:r>
              <a:rPr lang="ko-KR" altLang="en-US" dirty="0"/>
              <a:t>에서 받아온 페이지 상의 정보에 접근해 중요한 개인정보를 훔치는 걸 막기 위함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자바스크립트를 이용하면 페이지를 생성한 서버와 쉽게 정보를 주고받을 수 있습니다</a:t>
            </a:r>
            <a:r>
              <a:rPr lang="en-US" altLang="ko-KR" dirty="0"/>
              <a:t>. </a:t>
            </a:r>
            <a:r>
              <a:rPr lang="ko-KR" altLang="en-US" dirty="0"/>
              <a:t>하지만 타 사이트나 도메인에서 데이터를 받아오는 건 불가능합니다</a:t>
            </a:r>
            <a:r>
              <a:rPr lang="en-US" altLang="ko-KR" dirty="0"/>
              <a:t>. </a:t>
            </a:r>
            <a:r>
              <a:rPr lang="ko-KR" altLang="en-US" dirty="0"/>
              <a:t>가능하다 할지라도 원격 서버에서 명확히 승인을 해줘야 합니다</a:t>
            </a:r>
            <a:r>
              <a:rPr lang="en-US" altLang="ko-KR" dirty="0"/>
              <a:t>(HTTP </a:t>
            </a:r>
            <a:r>
              <a:rPr lang="ko-KR" altLang="en-US" dirty="0"/>
              <a:t>헤더 등을 이용</a:t>
            </a:r>
            <a:r>
              <a:rPr lang="en-US" altLang="ko-KR" dirty="0"/>
              <a:t>). </a:t>
            </a:r>
            <a:r>
              <a:rPr lang="ko-KR" altLang="en-US" dirty="0"/>
              <a:t>이 역시 보안을 위해 만들어진 제약 사항입니다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14FDF7-B6AD-4CED-BB9F-4EEA30894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81516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47F5C-CABA-4C5A-A883-595A9BD0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A881033-EB98-45D2-B5E2-493D729009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96035"/>
            <a:ext cx="6909320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14C623-1AA7-4B64-A6B7-252BDE095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76091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EEA49-0C7B-4882-B1E5-37CD386F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사용 예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85AD363-288F-451D-BBF7-5F66857A9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67057"/>
            <a:ext cx="6855151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0A46A-6734-4DEA-AE09-D683C989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23345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08371-70C1-4CE7-A0F2-94088B1F3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클래스 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AE2D83E-C525-4F30-A8FF-F7B63D389A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8149" y="1152664"/>
            <a:ext cx="4171950" cy="44196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EA623-69D3-4352-8D31-80F75F4AD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0020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9B12AA-371E-4287-81AD-B522D9D36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상속</a:t>
            </a:r>
            <a:r>
              <a:rPr lang="en-US" altLang="ko-KR" dirty="0"/>
              <a:t>(</a:t>
            </a:r>
            <a:r>
              <a:rPr lang="ko-KR" altLang="en-US" dirty="0"/>
              <a:t>부모클래스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67AFD17-2238-4565-B0BF-0CFDA8671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469" y="1369826"/>
            <a:ext cx="7258050" cy="46101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8CA5F-99C3-42EA-937B-94C733EAC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44197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76E85-2C69-4636-9536-91043AD14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상속</a:t>
            </a:r>
            <a:r>
              <a:rPr lang="en-US" altLang="ko-KR" dirty="0"/>
              <a:t>(</a:t>
            </a:r>
            <a:r>
              <a:rPr lang="ko-KR" altLang="en-US" dirty="0"/>
              <a:t>자식클래스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43C7D24-D048-43F3-B0CB-E4CA79026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222" y="1357312"/>
            <a:ext cx="7048500" cy="41433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A8BF27-FF75-4C8E-AB11-B67460B09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06820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99003-BE6D-44AC-9ECC-959B4723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</a:t>
            </a:r>
            <a:r>
              <a:rPr lang="en-US" altLang="ko-KR" dirty="0"/>
              <a:t>(</a:t>
            </a:r>
            <a:r>
              <a:rPr lang="en-US" altLang="ko-KR" dirty="0" err="1"/>
              <a:t>try~catch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234182-51DC-40D1-91B3-BA3C6927E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코드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ko-KR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에러 핸들링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ko-KR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ko-KR" altLang="en-US" dirty="0"/>
              <a:t>먼저</a:t>
            </a:r>
            <a:r>
              <a:rPr lang="en-US" altLang="ko-KR" dirty="0"/>
              <a:t>, try {...} </a:t>
            </a:r>
            <a:r>
              <a:rPr lang="ko-KR" altLang="en-US" dirty="0"/>
              <a:t>안의 코드가 실행됩니다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에러가 없다면</a:t>
            </a:r>
            <a:r>
              <a:rPr lang="en-US" altLang="ko-KR" dirty="0"/>
              <a:t>, try </a:t>
            </a:r>
            <a:r>
              <a:rPr lang="ko-KR" altLang="en-US" dirty="0"/>
              <a:t>안의 마지막 줄까지 실행되고</a:t>
            </a:r>
            <a:r>
              <a:rPr lang="en-US" altLang="ko-KR" dirty="0"/>
              <a:t>, catch </a:t>
            </a:r>
            <a:r>
              <a:rPr lang="ko-KR" altLang="en-US" dirty="0"/>
              <a:t>블록은 건너뜁니다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에러가 있다면</a:t>
            </a:r>
            <a:r>
              <a:rPr lang="en-US" altLang="ko-KR" dirty="0"/>
              <a:t>, try </a:t>
            </a:r>
            <a:r>
              <a:rPr lang="ko-KR" altLang="en-US" dirty="0"/>
              <a:t>안 코드의 실행이 중단되고</a:t>
            </a:r>
            <a:r>
              <a:rPr lang="en-US" altLang="ko-KR" dirty="0"/>
              <a:t>, catch(err) </a:t>
            </a:r>
            <a:r>
              <a:rPr lang="ko-KR" altLang="en-US" dirty="0"/>
              <a:t>블록으로 제어 흐름이 넘어갑니다</a:t>
            </a:r>
            <a:r>
              <a:rPr lang="en-US" altLang="ko-KR" dirty="0"/>
              <a:t>. </a:t>
            </a:r>
            <a:r>
              <a:rPr lang="ko-KR" altLang="en-US" dirty="0"/>
              <a:t>변수 </a:t>
            </a:r>
            <a:r>
              <a:rPr lang="en-US" altLang="ko-KR" dirty="0"/>
              <a:t>err(</a:t>
            </a:r>
            <a:r>
              <a:rPr lang="ko-KR" altLang="en-US" dirty="0"/>
              <a:t>아무 이름이나 사용 가능</a:t>
            </a:r>
            <a:r>
              <a:rPr lang="en-US" altLang="ko-KR" dirty="0"/>
              <a:t>)</a:t>
            </a:r>
            <a:r>
              <a:rPr lang="ko-KR" altLang="en-US" dirty="0"/>
              <a:t>는 무슨 일이 일어났는지에 대한 설명이 담긴 에러 객체를 포함합니다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4F86B7-66A7-4C71-A2FB-E23596C3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66108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93C4D-0316-49F9-BE42-3A7629DD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 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EA5FFCA-2DAB-4CE5-8D72-0E50234CA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7972" y="1462411"/>
            <a:ext cx="7429500" cy="35337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FF4FD4-B3D8-456C-9C0D-97EB55ED9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73353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95889C-A99C-4A05-B95C-516A00D8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 예제</a:t>
            </a:r>
            <a:r>
              <a:rPr lang="en-US" altLang="ko-KR" dirty="0"/>
              <a:t>(throws)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0B38EE8-7A68-48F8-ABCD-679FD35AC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3450" y="1647825"/>
            <a:ext cx="10325100" cy="40862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145E5D-0F1F-4919-A860-7BAF72D72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7591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2DDCB-CE17-4C8F-97EC-3F6EEFF1C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</a:t>
            </a:r>
            <a:r>
              <a:rPr lang="en-US" altLang="ko-KR" dirty="0"/>
              <a:t>(</a:t>
            </a:r>
            <a:r>
              <a:rPr lang="en-US" altLang="ko-KR" dirty="0" err="1"/>
              <a:t>try~catch~finally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34A18FB-7FDA-4CBE-BDF4-613C3067E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421" y="1293690"/>
            <a:ext cx="6629400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F360B5-018F-4672-A2BD-6167C16B8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57145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9D3695-CC0D-4D37-8603-240EBE59A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2F19FD-3CF1-4D5F-B150-1C6AE1264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본인을 아주 유명한 가수라고 가정해 봅시다</a:t>
            </a:r>
            <a:r>
              <a:rPr lang="en-US" altLang="ko-KR" dirty="0"/>
              <a:t>. </a:t>
            </a:r>
            <a:r>
              <a:rPr lang="ko-KR" altLang="en-US" dirty="0"/>
              <a:t>그리고 탑 가수인 본인이 밤</a:t>
            </a:r>
            <a:r>
              <a:rPr lang="en-US" altLang="ko-KR" dirty="0"/>
              <a:t>·</a:t>
            </a:r>
            <a:r>
              <a:rPr lang="ko-KR" altLang="en-US" dirty="0"/>
              <a:t>낮으로 다음 싱글 앨범이 언제 나오는지 물어보는 팬들을 상대해야 한다고 해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가수는 앨범이 출시되면 팬들이 자동으로 소식을 받아볼 수 있도록 해 부하를 덜 겁니다</a:t>
            </a:r>
            <a:r>
              <a:rPr lang="en-US" altLang="ko-KR" dirty="0"/>
              <a:t>. </a:t>
            </a:r>
            <a:r>
              <a:rPr lang="ko-KR" altLang="en-US" dirty="0"/>
              <a:t>구독 리스트를 하나 만들어 팬들에게 전달해 이메일 주소를 적게 하고</a:t>
            </a:r>
            <a:r>
              <a:rPr lang="en-US" altLang="ko-KR" dirty="0"/>
              <a:t>, </a:t>
            </a:r>
            <a:r>
              <a:rPr lang="ko-KR" altLang="en-US" dirty="0"/>
              <a:t>앨범이 준비되면 리스트에 있는 팬들에게 메일을 보내 앨범 관련 소식을 바로 받아볼 수 있게 하면 되죠</a:t>
            </a:r>
            <a:r>
              <a:rPr lang="en-US" altLang="ko-KR" dirty="0"/>
              <a:t>. </a:t>
            </a:r>
            <a:r>
              <a:rPr lang="ko-KR" altLang="en-US" dirty="0"/>
              <a:t>이렇게 해 놓으면 녹음 스튜디오에 화재가 발생해서 출시 예정인 앨범이 취소되는 불상사가 발생해도 관련 소식을 팬들에게 전달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이제 모두가 행복해졌습니다</a:t>
            </a:r>
            <a:r>
              <a:rPr lang="en-US" altLang="ko-KR" dirty="0"/>
              <a:t>. </a:t>
            </a:r>
            <a:r>
              <a:rPr lang="ko-KR" altLang="en-US" dirty="0"/>
              <a:t>밤낮으로 질문을 하는 팬이 사라졌고</a:t>
            </a:r>
            <a:r>
              <a:rPr lang="en-US" altLang="ko-KR" dirty="0"/>
              <a:t>, </a:t>
            </a:r>
            <a:r>
              <a:rPr lang="ko-KR" altLang="en-US" dirty="0"/>
              <a:t>팬들은 앨범 출시를 놓치지 않을 수 있게 되었으니까요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비유는 코드를 작성하면서 자주 만나게 되는 상황을 실제 일어날 법한 일로 바꾼 것입니다</a:t>
            </a:r>
            <a:r>
              <a:rPr lang="en-US" altLang="ko-KR" dirty="0"/>
              <a:t>. </a:t>
            </a:r>
            <a:r>
              <a:rPr lang="ko-KR" altLang="en-US" dirty="0"/>
              <a:t>바로 아래 같은 상황 말이죠</a:t>
            </a:r>
            <a:r>
              <a:rPr lang="en-US" altLang="ko-KR" dirty="0"/>
              <a:t>.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5B9E59-C938-4E26-8DF2-EDFEE4720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109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03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2BC2CE-5971-41F9-B46A-EE887CEDB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브라우저에서 할 수 없는 일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14694AC-5240-4470-971D-660558B18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2655" y="1204913"/>
            <a:ext cx="7026689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A2B9DD-AFE8-4511-8332-487D097D0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341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7A5F3-EE32-48AD-A4DB-0D3EAEFE8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76DD0E-2D50-4B78-B688-328D42E7C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'</a:t>
            </a:r>
            <a:r>
              <a:rPr lang="ko-KR" altLang="en-US" dirty="0"/>
              <a:t>제작 코드</a:t>
            </a:r>
            <a:r>
              <a:rPr lang="en-US" altLang="ko-KR" dirty="0"/>
              <a:t>(producing code)'</a:t>
            </a:r>
            <a:r>
              <a:rPr lang="ko-KR" altLang="en-US" dirty="0"/>
              <a:t>는 원격에서 스크립트를 불러오는 것 같은 시간이 걸리는 일을 합니다</a:t>
            </a:r>
            <a:r>
              <a:rPr lang="en-US" altLang="ko-KR" dirty="0"/>
              <a:t>. </a:t>
            </a:r>
            <a:r>
              <a:rPr lang="ko-KR" altLang="en-US" dirty="0"/>
              <a:t>위 비유에선 </a:t>
            </a:r>
            <a:r>
              <a:rPr lang="en-US" altLang="ko-KR" dirty="0"/>
              <a:t>'</a:t>
            </a:r>
            <a:r>
              <a:rPr lang="ko-KR" altLang="en-US" dirty="0" err="1"/>
              <a:t>가수’가</a:t>
            </a:r>
            <a:r>
              <a:rPr lang="ko-KR" altLang="en-US" dirty="0"/>
              <a:t> 제작 코드에 해당합니다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'</a:t>
            </a:r>
            <a:r>
              <a:rPr lang="ko-KR" altLang="en-US" dirty="0"/>
              <a:t>소비 코드</a:t>
            </a:r>
            <a:r>
              <a:rPr lang="en-US" altLang="ko-KR" dirty="0"/>
              <a:t>(consuming code)'</a:t>
            </a:r>
            <a:r>
              <a:rPr lang="ko-KR" altLang="en-US" dirty="0"/>
              <a:t>는 </a:t>
            </a:r>
            <a:r>
              <a:rPr lang="en-US" altLang="ko-KR" dirty="0"/>
              <a:t>'</a:t>
            </a:r>
            <a:r>
              <a:rPr lang="ko-KR" altLang="en-US" dirty="0"/>
              <a:t>제작 </a:t>
            </a:r>
            <a:r>
              <a:rPr lang="ko-KR" altLang="en-US" dirty="0" err="1"/>
              <a:t>코드’의</a:t>
            </a:r>
            <a:r>
              <a:rPr lang="ko-KR" altLang="en-US" dirty="0"/>
              <a:t> 결과를 기다렸다가 이를 소비합니다</a:t>
            </a:r>
            <a:r>
              <a:rPr lang="en-US" altLang="ko-KR" dirty="0"/>
              <a:t>. </a:t>
            </a:r>
            <a:r>
              <a:rPr lang="ko-KR" altLang="en-US" dirty="0"/>
              <a:t>이때 소비 주체</a:t>
            </a:r>
            <a:r>
              <a:rPr lang="en-US" altLang="ko-KR" dirty="0"/>
              <a:t>(</a:t>
            </a:r>
            <a:r>
              <a:rPr lang="ko-KR" altLang="en-US" dirty="0"/>
              <a:t>함수</a:t>
            </a:r>
            <a:r>
              <a:rPr lang="en-US" altLang="ko-KR" dirty="0"/>
              <a:t>)</a:t>
            </a:r>
            <a:r>
              <a:rPr lang="ko-KR" altLang="en-US" dirty="0"/>
              <a:t>는 여럿이 될 수 있습니다</a:t>
            </a:r>
            <a:r>
              <a:rPr lang="en-US" altLang="ko-KR" dirty="0"/>
              <a:t>. </a:t>
            </a:r>
            <a:r>
              <a:rPr lang="ko-KR" altLang="en-US" dirty="0"/>
              <a:t>위 비유에서 소비 코드는 </a:t>
            </a:r>
            <a:r>
              <a:rPr lang="en-US" altLang="ko-KR" dirty="0"/>
              <a:t>'</a:t>
            </a:r>
            <a:r>
              <a:rPr lang="ko-KR" altLang="en-US" dirty="0" err="1"/>
              <a:t>팬’입니다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프라미스</a:t>
            </a:r>
            <a:r>
              <a:rPr lang="en-US" altLang="ko-KR" dirty="0"/>
              <a:t>(promise) </a:t>
            </a:r>
            <a:r>
              <a:rPr lang="ko-KR" altLang="en-US" dirty="0"/>
              <a:t>는 </a:t>
            </a:r>
            <a:r>
              <a:rPr lang="en-US" altLang="ko-KR" dirty="0"/>
              <a:t>'</a:t>
            </a:r>
            <a:r>
              <a:rPr lang="ko-KR" altLang="en-US" dirty="0"/>
              <a:t>제작 </a:t>
            </a:r>
            <a:r>
              <a:rPr lang="ko-KR" altLang="en-US" dirty="0" err="1"/>
              <a:t>코드’와</a:t>
            </a:r>
            <a:r>
              <a:rPr lang="ko-KR" altLang="en-US" dirty="0"/>
              <a:t> </a:t>
            </a:r>
            <a:r>
              <a:rPr lang="en-US" altLang="ko-KR" dirty="0"/>
              <a:t>'</a:t>
            </a:r>
            <a:r>
              <a:rPr lang="ko-KR" altLang="en-US" dirty="0"/>
              <a:t>소비 </a:t>
            </a:r>
            <a:r>
              <a:rPr lang="ko-KR" altLang="en-US" dirty="0" err="1"/>
              <a:t>코드’를</a:t>
            </a:r>
            <a:r>
              <a:rPr lang="ko-KR" altLang="en-US" dirty="0"/>
              <a:t> 연결해 주는 특별한 자바스크립트 객체입니다</a:t>
            </a:r>
            <a:r>
              <a:rPr lang="en-US" altLang="ko-KR" dirty="0"/>
              <a:t>. </a:t>
            </a:r>
            <a:r>
              <a:rPr lang="ko-KR" altLang="en-US" dirty="0"/>
              <a:t>위 비유에서 </a:t>
            </a:r>
            <a:r>
              <a:rPr lang="ko-KR" altLang="en-US" dirty="0" err="1"/>
              <a:t>프라미스는</a:t>
            </a:r>
            <a:r>
              <a:rPr lang="ko-KR" altLang="en-US" dirty="0"/>
              <a:t> </a:t>
            </a:r>
            <a:r>
              <a:rPr lang="en-US" altLang="ko-KR" dirty="0"/>
              <a:t>'</a:t>
            </a:r>
            <a:r>
              <a:rPr lang="ko-KR" altLang="en-US" dirty="0"/>
              <a:t>구독 </a:t>
            </a:r>
            <a:r>
              <a:rPr lang="ko-KR" altLang="en-US" dirty="0" err="1"/>
              <a:t>리스트’입니다</a:t>
            </a:r>
            <a:r>
              <a:rPr lang="en-US" altLang="ko-KR" dirty="0"/>
              <a:t>. '</a:t>
            </a:r>
            <a:r>
              <a:rPr lang="ko-KR" altLang="en-US" dirty="0" err="1"/>
              <a:t>프라미스’는</a:t>
            </a:r>
            <a:r>
              <a:rPr lang="ko-KR" altLang="en-US" dirty="0"/>
              <a:t> 시간이 얼마나 걸리든 상관없이 약속한 결과를 만들어 내는 </a:t>
            </a:r>
            <a:r>
              <a:rPr lang="en-US" altLang="ko-KR" dirty="0"/>
              <a:t>'</a:t>
            </a:r>
            <a:r>
              <a:rPr lang="ko-KR" altLang="en-US" dirty="0"/>
              <a:t>제작 </a:t>
            </a:r>
            <a:r>
              <a:rPr lang="ko-KR" altLang="en-US" dirty="0" err="1"/>
              <a:t>코드’가</a:t>
            </a:r>
            <a:r>
              <a:rPr lang="ko-KR" altLang="en-US" dirty="0"/>
              <a:t> 준비되었을 때</a:t>
            </a:r>
            <a:r>
              <a:rPr lang="en-US" altLang="ko-KR" dirty="0"/>
              <a:t>, </a:t>
            </a:r>
            <a:r>
              <a:rPr lang="ko-KR" altLang="en-US" dirty="0"/>
              <a:t>모든 소비 코드가 결과를 사용할 수 있도록 해줍니다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9F9010-ECB6-4472-A9E7-87CEB66B3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26587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B0E73-5C50-4DE6-A31D-371FD25C2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콜백</a:t>
            </a:r>
            <a:r>
              <a:rPr lang="en-US" altLang="ko-KR" dirty="0"/>
              <a:t>(</a:t>
            </a:r>
            <a:r>
              <a:rPr lang="ko-KR" altLang="en-US" dirty="0"/>
              <a:t>멸망의 피라미드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BBCD634-4895-4846-8C44-F8A7BFF53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198" y="1142770"/>
            <a:ext cx="7350705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5CCF05-6820-464F-BAB9-F2BEE7B2C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99715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A3A866-299F-4101-9E85-C0B51CAE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콜백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수정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B45B378-4851-4620-9205-03ECADFED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6478" y="1169402"/>
            <a:ext cx="417998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CECDF-ABDF-4DAE-BE73-2D68F1B83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61337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73CC7-6BF1-45F2-949B-3ED09AE4A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0D86F-04B0-437B-BEA1-A3DB06108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promise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Promise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resolve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reject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executor (</a:t>
            </a:r>
            <a:r>
              <a:rPr lang="ko-KR" altLang="en-US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제작 코드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가수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')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ko-KR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b="0" i="0" dirty="0">
                <a:effectLst/>
                <a:latin typeface="Consolas" panose="020B0609020204030204" pitchFamily="49" charset="0"/>
              </a:rPr>
              <a:t>resolve(value) — 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일이 성공적으로 끝난 경우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그 결과를 나타내는 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value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와 함께 호출</a:t>
            </a:r>
          </a:p>
          <a:p>
            <a:r>
              <a:rPr lang="en-US" altLang="ko-KR" b="0" i="0" dirty="0">
                <a:effectLst/>
                <a:latin typeface="Consolas" panose="020B0609020204030204" pitchFamily="49" charset="0"/>
              </a:rPr>
              <a:t>reject(error) — 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에러 발생 시 에러 객체를 나타내는 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error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와 함께 호출</a:t>
            </a:r>
            <a:endParaRPr lang="en-US" altLang="ko-KR" b="0" i="0" dirty="0"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effectLst/>
                <a:latin typeface="Consolas" panose="020B0609020204030204" pitchFamily="49" charset="0"/>
              </a:rPr>
              <a:t>executor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는 개발자가 만든다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. executor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는 자동으로 수행되고 수행된 결과에 따라 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resolv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나 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reject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가 호출된다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. </a:t>
            </a:r>
          </a:p>
          <a:p>
            <a:endParaRPr lang="en-US" altLang="ko-KR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3AB712-E3DF-4334-9728-C0DD2563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45959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52E0E-3365-45EC-86EC-BEE282467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BDE2AE-C14C-4972-91D3-DC52AC54A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내부 </a:t>
            </a:r>
            <a:r>
              <a:rPr lang="en-US" altLang="ko-KR" dirty="0"/>
              <a:t>property</a:t>
            </a:r>
          </a:p>
          <a:p>
            <a:pPr lvl="1"/>
            <a:r>
              <a:rPr lang="en-US" altLang="ko-KR" dirty="0"/>
              <a:t>state — </a:t>
            </a:r>
            <a:r>
              <a:rPr lang="ko-KR" altLang="en-US" dirty="0"/>
              <a:t>처음엔 </a:t>
            </a:r>
            <a:r>
              <a:rPr lang="en-US" altLang="ko-KR" dirty="0"/>
              <a:t>"pending"(</a:t>
            </a:r>
            <a:r>
              <a:rPr lang="ko-KR" altLang="en-US" dirty="0"/>
              <a:t>보류</a:t>
            </a:r>
            <a:r>
              <a:rPr lang="en-US" altLang="ko-KR" dirty="0"/>
              <a:t>)</a:t>
            </a:r>
            <a:r>
              <a:rPr lang="ko-KR" altLang="en-US" dirty="0"/>
              <a:t>이었다가 </a:t>
            </a:r>
            <a:r>
              <a:rPr lang="en-US" altLang="ko-KR" dirty="0"/>
              <a:t>resolve</a:t>
            </a:r>
            <a:r>
              <a:rPr lang="ko-KR" altLang="en-US" dirty="0"/>
              <a:t>가 호출되면 </a:t>
            </a:r>
            <a:r>
              <a:rPr lang="en-US" altLang="ko-KR" dirty="0"/>
              <a:t>"fulfilled", reject</a:t>
            </a:r>
            <a:r>
              <a:rPr lang="ko-KR" altLang="en-US" dirty="0"/>
              <a:t>가 호출되면 </a:t>
            </a:r>
            <a:r>
              <a:rPr lang="en-US" altLang="ko-KR" dirty="0"/>
              <a:t>"rejected"</a:t>
            </a:r>
            <a:r>
              <a:rPr lang="ko-KR" altLang="en-US" dirty="0"/>
              <a:t>로 변합니다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result — </a:t>
            </a:r>
            <a:r>
              <a:rPr lang="ko-KR" altLang="en-US" dirty="0"/>
              <a:t>처음엔 </a:t>
            </a:r>
            <a:r>
              <a:rPr lang="en-US" altLang="ko-KR" dirty="0"/>
              <a:t>undefined</a:t>
            </a:r>
            <a:r>
              <a:rPr lang="ko-KR" altLang="en-US" dirty="0"/>
              <a:t>이었다가</a:t>
            </a:r>
            <a:r>
              <a:rPr lang="en-US" altLang="ko-KR" dirty="0"/>
              <a:t>, resolve(value)</a:t>
            </a:r>
            <a:r>
              <a:rPr lang="ko-KR" altLang="en-US" dirty="0"/>
              <a:t>가 호출되면 </a:t>
            </a:r>
            <a:r>
              <a:rPr lang="en-US" altLang="ko-KR" dirty="0"/>
              <a:t>value</a:t>
            </a:r>
            <a:r>
              <a:rPr lang="ko-KR" altLang="en-US" dirty="0"/>
              <a:t>로</a:t>
            </a:r>
            <a:r>
              <a:rPr lang="en-US" altLang="ko-KR" dirty="0"/>
              <a:t>, reject(error)</a:t>
            </a:r>
            <a:r>
              <a:rPr lang="ko-KR" altLang="en-US" dirty="0"/>
              <a:t>가 호출되면 </a:t>
            </a:r>
            <a:r>
              <a:rPr lang="en-US" altLang="ko-KR" dirty="0"/>
              <a:t>error</a:t>
            </a:r>
            <a:r>
              <a:rPr lang="ko-KR" altLang="en-US" dirty="0"/>
              <a:t>로 변합니다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8A1652-E5F5-430E-BF98-2EF56F158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77451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3A5677-2474-4802-85EB-E4447E15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5326085-4B36-4CA4-B50F-FD5F8F8A54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9317" y="1360180"/>
            <a:ext cx="6619875" cy="32766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872527-A477-4B1A-B120-ABBD05B06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69886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1A417-D535-472A-94FB-94AA977A5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A68A4-EBE8-4943-A1DD-B553A7CBC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executor</a:t>
            </a:r>
            <a:r>
              <a:rPr lang="ko-KR" altLang="en-US" dirty="0"/>
              <a:t>는 수행시킨 일이 </a:t>
            </a:r>
            <a:r>
              <a:rPr lang="ko-KR" altLang="en-US" dirty="0" err="1"/>
              <a:t>성공시</a:t>
            </a:r>
            <a:r>
              <a:rPr lang="ko-KR" altLang="en-US" dirty="0"/>
              <a:t> </a:t>
            </a:r>
            <a:r>
              <a:rPr lang="en-US" altLang="ko-KR" dirty="0"/>
              <a:t>resolve</a:t>
            </a:r>
            <a:r>
              <a:rPr lang="ko-KR" altLang="en-US" dirty="0"/>
              <a:t>를 호출</a:t>
            </a:r>
            <a:r>
              <a:rPr lang="en-US" altLang="ko-KR" dirty="0"/>
              <a:t>, </a:t>
            </a:r>
            <a:r>
              <a:rPr lang="ko-KR" altLang="en-US" dirty="0" err="1"/>
              <a:t>실패시</a:t>
            </a:r>
            <a:r>
              <a:rPr lang="ko-KR" altLang="en-US" dirty="0"/>
              <a:t> </a:t>
            </a:r>
            <a:r>
              <a:rPr lang="en-US" altLang="ko-KR" dirty="0"/>
              <a:t>reject</a:t>
            </a:r>
            <a:r>
              <a:rPr lang="ko-KR" altLang="en-US" dirty="0"/>
              <a:t>를 호출해야만 한다</a:t>
            </a:r>
            <a:endParaRPr lang="en-US" altLang="ko-KR" dirty="0"/>
          </a:p>
          <a:p>
            <a:r>
              <a:rPr lang="en-US" altLang="ko-KR" dirty="0"/>
              <a:t>resolve</a:t>
            </a:r>
            <a:r>
              <a:rPr lang="ko-KR" altLang="en-US" dirty="0"/>
              <a:t>나 </a:t>
            </a:r>
            <a:r>
              <a:rPr lang="en-US" altLang="ko-KR" dirty="0"/>
              <a:t>reject</a:t>
            </a:r>
            <a:r>
              <a:rPr lang="ko-KR" altLang="en-US" dirty="0"/>
              <a:t>나 한번 호출되면 더이상 호출되지 않는다 </a:t>
            </a:r>
            <a:endParaRPr lang="en-US" altLang="ko-KR" dirty="0"/>
          </a:p>
          <a:p>
            <a:r>
              <a:rPr lang="ko-KR" altLang="en-US" dirty="0" err="1"/>
              <a:t>프라미스는</a:t>
            </a:r>
            <a:r>
              <a:rPr lang="ko-KR" altLang="en-US" dirty="0"/>
              <a:t> 시간이 걸리는 일들 </a:t>
            </a:r>
            <a:r>
              <a:rPr lang="ko-KR" altLang="en-US" dirty="0" err="1"/>
              <a:t>예를들어</a:t>
            </a:r>
            <a:r>
              <a:rPr lang="ko-KR" altLang="en-US" dirty="0"/>
              <a:t> </a:t>
            </a:r>
            <a:r>
              <a:rPr lang="en-US" altLang="ko-KR" dirty="0"/>
              <a:t>ajax</a:t>
            </a:r>
            <a:r>
              <a:rPr lang="ko-KR" altLang="en-US" dirty="0"/>
              <a:t>나 </a:t>
            </a:r>
            <a:r>
              <a:rPr lang="ko-KR" altLang="en-US" dirty="0" err="1"/>
              <a:t>데이터베이스등의</a:t>
            </a:r>
            <a:r>
              <a:rPr lang="ko-KR" altLang="en-US" dirty="0"/>
              <a:t> 일의 응답이 완료 후에 작업을 진행해야 </a:t>
            </a:r>
            <a:r>
              <a:rPr lang="ko-KR" altLang="en-US" dirty="0" err="1"/>
              <a:t>할경우</a:t>
            </a:r>
            <a:r>
              <a:rPr lang="ko-KR" altLang="en-US" dirty="0"/>
              <a:t> 유용하다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11EA397-CFF3-4B69-AFDC-FD24FAE2B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94038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E5B590-7D4E-4E73-BF28-18D73BE9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소비자 </a:t>
            </a:r>
            <a:r>
              <a:rPr lang="en-US" altLang="ko-KR" dirty="0"/>
              <a:t>: then, catch finally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B6E16BA-B3F3-4F31-8B22-5A4F61837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875" y="1466850"/>
            <a:ext cx="9620250" cy="44481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A05F9A-71E2-4873-9DEB-DDA04B5A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81586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F3DD8-9587-446E-A12A-7319E6A1A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프라미스</a:t>
            </a:r>
            <a:r>
              <a:rPr lang="ko-KR" altLang="en-US" dirty="0"/>
              <a:t> 체인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D4C237F-1223-49E2-A9E7-E0C461E76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04476"/>
            <a:ext cx="4895850" cy="43243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E7D194-7C91-4DD0-96AF-55440020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22547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86432-5A15-40DB-84AF-C44A1A91B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async</a:t>
            </a:r>
            <a:r>
              <a:rPr lang="ko-KR" altLang="en-US" dirty="0"/>
              <a:t>와 </a:t>
            </a:r>
            <a:r>
              <a:rPr lang="en-US" altLang="ko-KR" dirty="0"/>
              <a:t>await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26D57-2AEB-4C8D-A6A4-4CEE2DAFE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function </a:t>
            </a:r>
            <a:r>
              <a:rPr lang="ko-KR" altLang="en-US" dirty="0"/>
              <a:t>앞에 </a:t>
            </a:r>
            <a:r>
              <a:rPr lang="en-US" altLang="ko-KR" dirty="0"/>
              <a:t>async</a:t>
            </a:r>
            <a:r>
              <a:rPr lang="ko-KR" altLang="en-US" dirty="0"/>
              <a:t>를 붙이면 해당 함수는 항상 </a:t>
            </a:r>
            <a:r>
              <a:rPr lang="ko-KR" altLang="en-US" dirty="0" err="1"/>
              <a:t>프라미스를</a:t>
            </a:r>
            <a:r>
              <a:rPr lang="ko-KR" altLang="en-US" dirty="0"/>
              <a:t> 반환합니다</a:t>
            </a:r>
            <a:r>
              <a:rPr lang="en-US" altLang="ko-KR" dirty="0"/>
              <a:t>. </a:t>
            </a:r>
            <a:r>
              <a:rPr lang="ko-KR" altLang="en-US" dirty="0" err="1"/>
              <a:t>프라미스가</a:t>
            </a:r>
            <a:r>
              <a:rPr lang="ko-KR" altLang="en-US" dirty="0"/>
              <a:t> 아닌 값을 반환하더라도 이행 상태의 </a:t>
            </a:r>
            <a:r>
              <a:rPr lang="ko-KR" altLang="en-US" dirty="0" err="1"/>
              <a:t>프라미스</a:t>
            </a:r>
            <a:r>
              <a:rPr lang="en-US" altLang="ko-KR" dirty="0"/>
              <a:t>(resolved promise)</a:t>
            </a:r>
            <a:r>
              <a:rPr lang="ko-KR" altLang="en-US" dirty="0"/>
              <a:t>로 값을 감싸 이행된 </a:t>
            </a:r>
            <a:r>
              <a:rPr lang="ko-KR" altLang="en-US" dirty="0" err="1"/>
              <a:t>프라미스가</a:t>
            </a:r>
            <a:r>
              <a:rPr lang="ko-KR" altLang="en-US" dirty="0"/>
              <a:t> 반환되도록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자바스크립트는 </a:t>
            </a:r>
            <a:r>
              <a:rPr lang="en-US" altLang="ko-KR" dirty="0"/>
              <a:t>await </a:t>
            </a:r>
            <a:r>
              <a:rPr lang="ko-KR" altLang="en-US" dirty="0"/>
              <a:t>키워드를 만나면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</a:t>
            </a:r>
            <a:r>
              <a:rPr lang="en-US" altLang="ko-KR" dirty="0"/>
              <a:t>(settled)</a:t>
            </a:r>
            <a:r>
              <a:rPr lang="ko-KR" altLang="en-US" dirty="0"/>
              <a:t>될 때까지 기다립니다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794352-89A2-44E5-858E-423794067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659" y="2137600"/>
            <a:ext cx="3857625" cy="1704975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245D26B-6DF4-4036-A125-09D83D44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057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89791-1935-462F-A044-24AFDA10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333333"/>
                </a:solidFill>
                <a:latin typeface="BlinkMacSystemFont"/>
              </a:rPr>
              <a:t>자바스크립트의 장점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A4EAE9-A7C9-4933-949E-B861E1780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HTML/CSS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와 완전히 통합할 수 있습니다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간단한 일은 간단하게 처리할 수 있게 해줍니다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모든 주요 브라우저에서 지원하고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기본 언어로 사용되고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비동기 입출력을 이용한 서버를 작성할 수 있습니다</a:t>
            </a:r>
            <a:r>
              <a:rPr lang="en-US" altLang="ko-KR" dirty="0">
                <a:solidFill>
                  <a:srgbClr val="333333"/>
                </a:solidFill>
                <a:latin typeface="BlinkMacSystemFont"/>
              </a:rPr>
              <a:t>. </a:t>
            </a:r>
          </a:p>
          <a:p>
            <a:pPr marL="0" indent="0" algn="l">
              <a:buNone/>
            </a:pPr>
            <a:endParaRPr lang="ko-KR" altLang="en-US" b="0" i="0" dirty="0">
              <a:solidFill>
                <a:srgbClr val="333333"/>
              </a:solidFill>
              <a:effectLst/>
              <a:latin typeface="BlinkMacSystemFont"/>
            </a:endParaRP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E5D511-2315-4506-81D2-38BEA12DB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04260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257F50-C65C-4A9A-AF45-655718413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await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357C922-149F-46E8-9D6A-18CF5450F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2259" y="1500419"/>
            <a:ext cx="7343775" cy="267652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B4C0A9-38E7-4942-AA29-CF45E6FB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7626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47B2E-F326-40EA-B5D6-1068DF39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await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6926BC-C9ED-4AAD-9EE8-F4C104AE7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함수를 호출하고</a:t>
            </a:r>
            <a:r>
              <a:rPr lang="en-US" altLang="ko-KR" dirty="0"/>
              <a:t>, </a:t>
            </a:r>
            <a:r>
              <a:rPr lang="ko-KR" altLang="en-US" dirty="0"/>
              <a:t>함수 본문이 실행되는 도중에 </a:t>
            </a:r>
            <a:r>
              <a:rPr lang="en-US" altLang="ko-KR" dirty="0"/>
              <a:t>(*)</a:t>
            </a:r>
            <a:r>
              <a:rPr lang="ko-KR" altLang="en-US" dirty="0"/>
              <a:t>로 표시한 줄에서 실행이 잠시 </a:t>
            </a:r>
            <a:r>
              <a:rPr lang="en-US" altLang="ko-KR" dirty="0"/>
              <a:t>'</a:t>
            </a:r>
            <a:r>
              <a:rPr lang="ko-KR" altLang="en-US" dirty="0" err="1"/>
              <a:t>중단’되었다가</a:t>
            </a:r>
            <a:r>
              <a:rPr lang="ko-KR" altLang="en-US" dirty="0"/>
              <a:t>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처리되면 실행이 재개됩니다</a:t>
            </a:r>
            <a:r>
              <a:rPr lang="en-US" altLang="ko-KR" dirty="0"/>
              <a:t>. </a:t>
            </a:r>
            <a:r>
              <a:rPr lang="ko-KR" altLang="en-US" dirty="0"/>
              <a:t>이때 </a:t>
            </a:r>
            <a:r>
              <a:rPr lang="ko-KR" altLang="en-US" dirty="0" err="1"/>
              <a:t>프라미스</a:t>
            </a:r>
            <a:r>
              <a:rPr lang="ko-KR" altLang="en-US" dirty="0"/>
              <a:t> 객체의 </a:t>
            </a:r>
            <a:r>
              <a:rPr lang="en-US" altLang="ko-KR" dirty="0"/>
              <a:t>result </a:t>
            </a:r>
            <a:r>
              <a:rPr lang="ko-KR" altLang="en-US" dirty="0"/>
              <a:t>값이 변수 </a:t>
            </a:r>
            <a:r>
              <a:rPr lang="en-US" altLang="ko-KR" dirty="0"/>
              <a:t>result</a:t>
            </a:r>
            <a:r>
              <a:rPr lang="ko-KR" altLang="en-US" dirty="0"/>
              <a:t>에 할당됩니다</a:t>
            </a:r>
            <a:r>
              <a:rPr lang="en-US" altLang="ko-KR" dirty="0"/>
              <a:t>. </a:t>
            </a:r>
            <a:r>
              <a:rPr lang="ko-KR" altLang="en-US" dirty="0"/>
              <a:t>따라서 위 예시를 실행하면 </a:t>
            </a:r>
            <a:r>
              <a:rPr lang="en-US" altLang="ko-KR" dirty="0"/>
              <a:t>1</a:t>
            </a:r>
            <a:r>
              <a:rPr lang="ko-KR" altLang="en-US" dirty="0"/>
              <a:t>초 뒤에 </a:t>
            </a:r>
            <a:r>
              <a:rPr lang="en-US" altLang="ko-KR" dirty="0"/>
              <a:t>'</a:t>
            </a:r>
            <a:r>
              <a:rPr lang="ko-KR" altLang="en-US" dirty="0"/>
              <a:t>완료</a:t>
            </a:r>
            <a:r>
              <a:rPr lang="en-US" altLang="ko-KR" dirty="0"/>
              <a:t>!'</a:t>
            </a:r>
            <a:r>
              <a:rPr lang="ko-KR" altLang="en-US" dirty="0"/>
              <a:t>가 출력됩니다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await </a:t>
            </a:r>
            <a:r>
              <a:rPr lang="ko-KR" altLang="en-US" dirty="0"/>
              <a:t>는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처리될 때까지 함수 실행을 기다리게 만듭니다</a:t>
            </a:r>
            <a:r>
              <a:rPr lang="en-US" altLang="ko-KR" dirty="0"/>
              <a:t>.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처리되면 그 결과와 함께 실행이 재개됩니다</a:t>
            </a:r>
            <a:r>
              <a:rPr lang="en-US" altLang="ko-KR" dirty="0"/>
              <a:t>.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처리되길 기다리는 동안엔 엔진이 다른 일</a:t>
            </a:r>
            <a:r>
              <a:rPr lang="en-US" altLang="ko-KR" dirty="0"/>
              <a:t>(</a:t>
            </a:r>
            <a:r>
              <a:rPr lang="ko-KR" altLang="en-US" dirty="0"/>
              <a:t>다른 스크립트를 실행</a:t>
            </a:r>
            <a:r>
              <a:rPr lang="en-US" altLang="ko-KR" dirty="0"/>
              <a:t>, </a:t>
            </a:r>
            <a:r>
              <a:rPr lang="ko-KR" altLang="en-US" dirty="0"/>
              <a:t>이벤트 처리 등</a:t>
            </a:r>
            <a:r>
              <a:rPr lang="en-US" altLang="ko-KR" dirty="0"/>
              <a:t>)</a:t>
            </a:r>
            <a:r>
              <a:rPr lang="ko-KR" altLang="en-US" dirty="0"/>
              <a:t>을 할 수 있기 때문에</a:t>
            </a:r>
            <a:r>
              <a:rPr lang="en-US" altLang="ko-KR" dirty="0"/>
              <a:t>, CPU </a:t>
            </a:r>
            <a:r>
              <a:rPr lang="ko-KR" altLang="en-US" dirty="0"/>
              <a:t>리소스가 낭비되지 않습니다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await</a:t>
            </a:r>
            <a:r>
              <a:rPr lang="ko-KR" altLang="en-US" dirty="0"/>
              <a:t>는 </a:t>
            </a:r>
            <a:r>
              <a:rPr lang="en-US" altLang="ko-KR" dirty="0" err="1"/>
              <a:t>promise.then</a:t>
            </a:r>
            <a:r>
              <a:rPr lang="ko-KR" altLang="en-US" dirty="0"/>
              <a:t>보다 좀 더 세련되게 </a:t>
            </a:r>
            <a:r>
              <a:rPr lang="ko-KR" altLang="en-US" dirty="0" err="1"/>
              <a:t>프라미스의</a:t>
            </a:r>
            <a:r>
              <a:rPr lang="ko-KR" altLang="en-US" dirty="0"/>
              <a:t> </a:t>
            </a:r>
            <a:r>
              <a:rPr lang="en-US" altLang="ko-KR" dirty="0"/>
              <a:t>result </a:t>
            </a:r>
            <a:r>
              <a:rPr lang="ko-KR" altLang="en-US" dirty="0"/>
              <a:t>값을 얻을 수 있도록 해주는 문법입니다</a:t>
            </a:r>
            <a:endParaRPr lang="en-US" altLang="ko-KR" dirty="0"/>
          </a:p>
          <a:p>
            <a:r>
              <a:rPr lang="en-US" altLang="ko-KR" dirty="0" err="1"/>
              <a:t>promise.then</a:t>
            </a:r>
            <a:r>
              <a:rPr lang="ko-KR" altLang="en-US" dirty="0"/>
              <a:t>보다 가독성 좋고 쓰기도 쉽습니다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E664C1-DA83-4C28-8590-AFB830D9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54740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CA8BB-5A22-4020-A2C9-5291152BA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async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와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await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D74BE5-9145-491F-BFE2-2C9C9A81A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function </a:t>
            </a:r>
            <a:r>
              <a:rPr lang="ko-KR" altLang="en-US" dirty="0"/>
              <a:t>앞에 </a:t>
            </a:r>
            <a:r>
              <a:rPr lang="en-US" altLang="ko-KR" dirty="0"/>
              <a:t>async </a:t>
            </a:r>
            <a:r>
              <a:rPr lang="ko-KR" altLang="en-US" dirty="0"/>
              <a:t>키워드를 추가하면 두 가지 효과가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함수는 언제나 </a:t>
            </a:r>
            <a:r>
              <a:rPr lang="ko-KR" altLang="en-US" dirty="0" err="1"/>
              <a:t>프라미스를</a:t>
            </a:r>
            <a:r>
              <a:rPr lang="ko-KR" altLang="en-US" dirty="0"/>
              <a:t> 반환합니다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함수 안에서 </a:t>
            </a:r>
            <a:r>
              <a:rPr lang="en-US" altLang="ko-KR" dirty="0"/>
              <a:t>await</a:t>
            </a:r>
            <a:r>
              <a:rPr lang="ko-KR" altLang="en-US" dirty="0"/>
              <a:t>를 사용할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프라미스</a:t>
            </a:r>
            <a:r>
              <a:rPr lang="ko-KR" altLang="en-US" dirty="0"/>
              <a:t> 앞에 </a:t>
            </a:r>
            <a:r>
              <a:rPr lang="en-US" altLang="ko-KR" dirty="0"/>
              <a:t>await </a:t>
            </a:r>
            <a:r>
              <a:rPr lang="ko-KR" altLang="en-US" dirty="0"/>
              <a:t>키워드를 붙이면 자바스크립트는 </a:t>
            </a:r>
            <a:r>
              <a:rPr lang="ko-KR" altLang="en-US" dirty="0" err="1"/>
              <a:t>프라미스가</a:t>
            </a:r>
            <a:r>
              <a:rPr lang="ko-KR" altLang="en-US" dirty="0"/>
              <a:t> 처리될 때까지 대기합니다</a:t>
            </a:r>
            <a:r>
              <a:rPr lang="en-US" altLang="ko-KR" dirty="0"/>
              <a:t>. </a:t>
            </a:r>
            <a:r>
              <a:rPr lang="ko-KR" altLang="en-US" dirty="0"/>
              <a:t>처리가 완료되면 조건에 따라 아래와 같은 동작이 이어집니다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에러 발생 </a:t>
            </a:r>
            <a:r>
              <a:rPr lang="en-US" altLang="ko-KR" dirty="0"/>
              <a:t>– </a:t>
            </a:r>
            <a:r>
              <a:rPr lang="ko-KR" altLang="en-US" dirty="0"/>
              <a:t>예외가 생성됨</a:t>
            </a:r>
            <a:r>
              <a:rPr lang="en-US" altLang="ko-KR" dirty="0"/>
              <a:t>(</a:t>
            </a:r>
            <a:r>
              <a:rPr lang="ko-KR" altLang="en-US" dirty="0"/>
              <a:t>에러가 발생한 장소에서 </a:t>
            </a:r>
            <a:r>
              <a:rPr lang="en-US" altLang="ko-KR" dirty="0"/>
              <a:t>throw error</a:t>
            </a:r>
            <a:r>
              <a:rPr lang="ko-KR" altLang="en-US" dirty="0"/>
              <a:t>를 호출한 것과 동일함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에러 </a:t>
            </a:r>
            <a:r>
              <a:rPr lang="ko-KR" altLang="en-US" dirty="0" err="1"/>
              <a:t>미발생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 err="1"/>
              <a:t>프라미스</a:t>
            </a:r>
            <a:r>
              <a:rPr lang="ko-KR" altLang="en-US" dirty="0"/>
              <a:t> 객체의 </a:t>
            </a:r>
            <a:r>
              <a:rPr lang="en-US" altLang="ko-KR" dirty="0"/>
              <a:t>result </a:t>
            </a:r>
            <a:r>
              <a:rPr lang="ko-KR" altLang="en-US" dirty="0"/>
              <a:t>값을 반환</a:t>
            </a:r>
          </a:p>
          <a:p>
            <a:r>
              <a:rPr lang="en-US" altLang="ko-KR" dirty="0"/>
              <a:t>async/await</a:t>
            </a:r>
            <a:r>
              <a:rPr lang="ko-KR" altLang="en-US" dirty="0"/>
              <a:t>를 함께 사용하면 읽고</a:t>
            </a:r>
            <a:r>
              <a:rPr lang="en-US" altLang="ko-KR" dirty="0"/>
              <a:t>, </a:t>
            </a:r>
            <a:r>
              <a:rPr lang="ko-KR" altLang="en-US" dirty="0"/>
              <a:t>쓰기 쉬운 비동기 코드를 작성할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async/await</a:t>
            </a:r>
            <a:r>
              <a:rPr lang="ko-KR" altLang="en-US" dirty="0"/>
              <a:t>를 사용하면 </a:t>
            </a:r>
            <a:r>
              <a:rPr lang="en-US" altLang="ko-KR" dirty="0" err="1"/>
              <a:t>promise.then</a:t>
            </a:r>
            <a:r>
              <a:rPr lang="en-US" altLang="ko-KR" dirty="0"/>
              <a:t>/catch</a:t>
            </a:r>
            <a:r>
              <a:rPr lang="ko-KR" altLang="en-US" dirty="0"/>
              <a:t>가 거의 필요 없습니다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하지만 가끔 가장 바깥 </a:t>
            </a:r>
            <a:r>
              <a:rPr lang="ko-KR" altLang="en-US" dirty="0" err="1"/>
              <a:t>스코프에서</a:t>
            </a:r>
            <a:r>
              <a:rPr lang="ko-KR" altLang="en-US" dirty="0"/>
              <a:t> 비동기 처리가 필요할 때같이 </a:t>
            </a:r>
            <a:r>
              <a:rPr lang="en-US" altLang="ko-KR" dirty="0" err="1"/>
              <a:t>promise.then</a:t>
            </a:r>
            <a:r>
              <a:rPr lang="en-US" altLang="ko-KR" dirty="0"/>
              <a:t>/catch</a:t>
            </a:r>
            <a:r>
              <a:rPr lang="ko-KR" altLang="en-US" dirty="0"/>
              <a:t>를 써야만 하는 경우가 생기기 때문에 </a:t>
            </a:r>
            <a:r>
              <a:rPr lang="en-US" altLang="ko-KR" dirty="0"/>
              <a:t>async/await</a:t>
            </a:r>
            <a:r>
              <a:rPr lang="ko-KR" altLang="en-US" dirty="0"/>
              <a:t>가 </a:t>
            </a:r>
            <a:r>
              <a:rPr lang="ko-KR" altLang="en-US" dirty="0" err="1"/>
              <a:t>프라미스를</a:t>
            </a:r>
            <a:r>
              <a:rPr lang="ko-KR" altLang="en-US" dirty="0"/>
              <a:t> 기반으로 한다는 사실을 알고 계셔야 합니다</a:t>
            </a:r>
            <a:r>
              <a:rPr lang="en-US" altLang="ko-KR" dirty="0"/>
              <a:t>. </a:t>
            </a:r>
            <a:r>
              <a:rPr lang="ko-KR" altLang="en-US" dirty="0"/>
              <a:t>여러 작업이 있고</a:t>
            </a:r>
            <a:r>
              <a:rPr lang="en-US" altLang="ko-KR" dirty="0"/>
              <a:t>, </a:t>
            </a:r>
            <a:r>
              <a:rPr lang="ko-KR" altLang="en-US" dirty="0"/>
              <a:t>이 작업들이 모두 완료될 때까지 기다리려면 </a:t>
            </a:r>
            <a:r>
              <a:rPr lang="en-US" altLang="ko-KR" dirty="0" err="1"/>
              <a:t>Promise.all</a:t>
            </a:r>
            <a:r>
              <a:rPr lang="ko-KR" altLang="en-US" dirty="0"/>
              <a:t>을 활용할 수 있다는 점도 알고 계시기 바랍니다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D75A8B-592D-4865-863E-9139CFF95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61888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0E978-FAC0-41ED-BFA4-01371517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</a:t>
            </a:r>
            <a:r>
              <a:rPr lang="ko-KR" altLang="en-US" dirty="0" err="1"/>
              <a:t>프라미스예제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AA8BC57-4B40-455B-981F-86D634739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201"/>
            <a:ext cx="7635339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2A13C-1931-4A18-B4F3-FAB3E765D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517873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56607-857C-44CD-ABBE-4CBA77D0A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async</a:t>
            </a:r>
            <a:r>
              <a:rPr lang="ko-KR" altLang="en-US" dirty="0"/>
              <a:t>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897BA48-9F6B-4732-BB94-35F6B3DF9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1600"/>
            <a:ext cx="8953500" cy="41148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A5A2B9-ED60-4FC1-BA44-5793E555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77145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442FE-5931-4EF0-926B-86C31C50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814C8E-4958-48BA-B397-38821A873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모던 스크립트 튜토리얼 </a:t>
            </a:r>
            <a:r>
              <a:rPr lang="en-US" altLang="ko-KR" dirty="0"/>
              <a:t>:  https://ko.javascript.info/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AEA4F5-54FE-4287-8F52-DA73109D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10047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9F2FF-FA6D-4C8C-BB5C-1EA8D365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이벤트처리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729A54-1089-4268-8DEF-6E9F6DC242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2C9A24-17BC-4536-A561-40D42685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52707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C1383-77DF-4318-BB51-A9BBE661B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 </a:t>
            </a:r>
            <a:r>
              <a:rPr lang="en-US" altLang="ko-KR" dirty="0"/>
              <a:t>DOM</a:t>
            </a:r>
            <a:r>
              <a:rPr lang="ko-KR" altLang="en-US" dirty="0"/>
              <a:t> 트리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AC024C4-6642-4929-8162-2AF8CEAA8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14006"/>
            <a:ext cx="10515600" cy="455386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302FCC-71CC-492C-B4D3-D64CDB73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12862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1E446C-8BB0-4BB2-BBA7-3FF51A13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자바스크립트를 이용한 </a:t>
            </a:r>
            <a:r>
              <a:rPr lang="en-US" altLang="ko-KR" dirty="0"/>
              <a:t>DOM</a:t>
            </a:r>
            <a:r>
              <a:rPr lang="ko-KR" altLang="en-US" dirty="0"/>
              <a:t>접근하기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0FC0E-17EA-4A7C-A11B-5AF02C4E8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document.getElementById</a:t>
            </a:r>
            <a:r>
              <a:rPr lang="en-US" altLang="ko-KR" dirty="0"/>
              <a:t>('id</a:t>
            </a:r>
            <a:r>
              <a:rPr lang="ko-KR" altLang="en-US" dirty="0"/>
              <a:t>속성</a:t>
            </a:r>
            <a:r>
              <a:rPr lang="en-US" altLang="ko-KR" dirty="0"/>
              <a:t>');  //</a:t>
            </a:r>
            <a:r>
              <a:rPr lang="ko-KR" altLang="en-US" dirty="0"/>
              <a:t>하나의 </a:t>
            </a:r>
            <a:r>
              <a:rPr lang="en-US" altLang="ko-KR" dirty="0"/>
              <a:t>object </a:t>
            </a:r>
            <a:r>
              <a:rPr lang="ko-KR" altLang="en-US" dirty="0"/>
              <a:t>반환</a:t>
            </a:r>
            <a:endParaRPr lang="en-US" altLang="ko-KR" dirty="0"/>
          </a:p>
          <a:p>
            <a:r>
              <a:rPr lang="en-US" altLang="ko-KR" dirty="0" err="1"/>
              <a:t>document.getElementsByName</a:t>
            </a:r>
            <a:r>
              <a:rPr lang="en-US" altLang="ko-KR" dirty="0"/>
              <a:t>('name</a:t>
            </a:r>
            <a:r>
              <a:rPr lang="ko-KR" altLang="en-US" dirty="0"/>
              <a:t>속성</a:t>
            </a:r>
            <a:r>
              <a:rPr lang="en-US" altLang="ko-KR" dirty="0"/>
              <a:t>'); //</a:t>
            </a:r>
            <a:r>
              <a:rPr lang="ko-KR" altLang="en-US" dirty="0"/>
              <a:t>배열로 반환 </a:t>
            </a:r>
            <a:endParaRPr lang="en-US" altLang="ko-KR" dirty="0"/>
          </a:p>
          <a:p>
            <a:r>
              <a:rPr lang="en-US" altLang="ko-KR" dirty="0" err="1"/>
              <a:t>document.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getElementsByClassName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("</a:t>
            </a:r>
            <a:r>
              <a:rPr lang="en-US" altLang="ko-KR" dirty="0">
                <a:latin typeface="Consolas" panose="020B0609020204030204" pitchFamily="49" charset="0"/>
              </a:rPr>
              <a:t>class</a:t>
            </a:r>
            <a:r>
              <a:rPr lang="ko-KR" altLang="en-US" dirty="0">
                <a:latin typeface="Consolas" panose="020B0609020204030204" pitchFamily="49" charset="0"/>
              </a:rPr>
              <a:t>속성</a:t>
            </a:r>
            <a:r>
              <a:rPr lang="en-US" altLang="ko-KR" dirty="0">
                <a:latin typeface="Consolas" panose="020B0609020204030204" pitchFamily="49" charset="0"/>
              </a:rPr>
              <a:t>"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); //</a:t>
            </a:r>
            <a:r>
              <a:rPr lang="ko-KR" altLang="en-US" dirty="0">
                <a:latin typeface="Consolas" panose="020B0609020204030204" pitchFamily="49" charset="0"/>
              </a:rPr>
              <a:t>배열로 반환 </a:t>
            </a:r>
            <a:endParaRPr lang="en-US" altLang="ko-KR" dirty="0">
              <a:latin typeface="Consolas" panose="020B0609020204030204" pitchFamily="49" charset="0"/>
            </a:endParaRPr>
          </a:p>
          <a:p>
            <a:r>
              <a:rPr lang="en-US" altLang="ko-KR" dirty="0"/>
              <a:t>document. 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querySelectorAll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("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css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"); //explorer 8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이하에서 사용불가 </a:t>
            </a:r>
            <a:endParaRPr lang="en-US" altLang="ko-KR" b="0" i="0" dirty="0"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document.getElementsByTagName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("</a:t>
            </a:r>
            <a:r>
              <a:rPr lang="ko-KR" altLang="en-US" b="0" i="0" dirty="0" err="1">
                <a:effectLst/>
                <a:latin typeface="Consolas" panose="020B0609020204030204" pitchFamily="49" charset="0"/>
              </a:rPr>
              <a:t>태그명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"); //</a:t>
            </a:r>
            <a:r>
              <a:rPr lang="ko-KR" altLang="en-US" b="0" i="0" dirty="0">
                <a:effectLst/>
                <a:latin typeface="Consolas" panose="020B0609020204030204" pitchFamily="49" charset="0"/>
              </a:rPr>
              <a:t>배열 반환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81D389-E1AA-495B-AC85-8E21E5610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77576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5F228-29D3-4DB3-8524-997424DAD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id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125EA41-8230-4588-8531-5386BC061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5525" y="1381125"/>
            <a:ext cx="7600950" cy="46196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D4D0-8167-4B07-A2AC-BACC77276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210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D9B51-01F2-4445-85D0-D4F2B9A2B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모던 스크립트 언어들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6255D6-722B-4602-A382-76D08C6C5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근래엔 브라우저에서 실행 되기 전에 자바스크립트로 </a:t>
            </a:r>
            <a:r>
              <a:rPr lang="ko-KR" altLang="en-US" b="0" i="1" dirty="0">
                <a:solidFill>
                  <a:srgbClr val="333333"/>
                </a:solidFill>
                <a:effectLst/>
                <a:latin typeface="BlinkMacSystemFont"/>
              </a:rPr>
              <a:t>트랜스파일</a:t>
            </a:r>
            <a:r>
              <a:rPr lang="en-US" altLang="ko-KR" b="0" i="1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en-US" altLang="ko-KR" b="0" i="1" dirty="0" err="1">
                <a:solidFill>
                  <a:srgbClr val="333333"/>
                </a:solidFill>
                <a:effectLst/>
                <a:latin typeface="BlinkMacSystemFont"/>
              </a:rPr>
              <a:t>transpile</a:t>
            </a:r>
            <a:r>
              <a:rPr lang="en-US" altLang="ko-KR" b="0" i="1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1" dirty="0">
                <a:solidFill>
                  <a:srgbClr val="333333"/>
                </a:solidFill>
                <a:effectLst/>
                <a:latin typeface="BlinkMacSystemFont"/>
              </a:rPr>
              <a:t>변환</a:t>
            </a:r>
            <a:r>
              <a:rPr lang="en-US" altLang="ko-KR" b="0" i="1" dirty="0">
                <a:solidFill>
                  <a:srgbClr val="333333"/>
                </a:solidFill>
                <a:effectLst/>
                <a:latin typeface="BlinkMacSystemFon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 할 수 있는 새로운 언어들이 많이 등장했습니다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u="none" strike="noStrike" dirty="0" err="1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CoffeeScript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는 자바스크립트를 위한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'syntactic sugar’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짧은 문법을 도입하여 명료하고 이해하기 쉬운 코드를 작성할 수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Ruby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개발자들이 좋아합니다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3"/>
              </a:rPr>
              <a:t>TypeScript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는 개발을 단순화 하고 복잡한 시스템을 지원하려는 목적으로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'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자료형의 명시화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(strict data typing)'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에 집중해 만든 언어입니다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Microsoft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가 개발하였습니다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4"/>
              </a:rPr>
              <a:t>Flow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 역시 자료형을 강제하는데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TypeScript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와는 다른 방식을 사용합니다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Facebook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 개발하였습니다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5"/>
              </a:rPr>
              <a:t>Dart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는 모바일 앱과 같이 브라우저가 아닌 환경에서 동작하는 고유의 엔진을 가진 독자적 언어입니다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Google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 개발하였습니다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4B3A75-8C7E-414D-9EAF-C2ABD2FE7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51976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11A09-4174-4F24-870B-4219F5C0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777FBA6-A723-4E22-A391-0F762AA51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4434" y="1204913"/>
            <a:ext cx="7903131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169F23-91CF-4F0F-8B4C-D397E87AC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3919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99576-AE80-45F8-99DD-30F8BC05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tag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4EF2479-199A-46AE-98B3-851F64A0FC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039" y="1357313"/>
            <a:ext cx="8201601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CFEEBD-4D00-482A-B3AB-0EAEB432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784684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1B688-46E5-4DBB-96F2-0148F1A4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name</a:t>
            </a:r>
            <a:r>
              <a:rPr lang="ko-KR" altLang="en-US" dirty="0" err="1"/>
              <a:t>속성예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E1F3666-8EE4-4709-8BE1-3DF84E754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236" y="1215073"/>
            <a:ext cx="5918728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79695-E503-424A-9152-2AE7C4D26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552157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22F900-C70F-49ED-A46D-51309B88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id</a:t>
            </a:r>
            <a:r>
              <a:rPr lang="ko-KR" altLang="en-US" dirty="0"/>
              <a:t>속성과 </a:t>
            </a:r>
            <a:r>
              <a:rPr lang="en-US" altLang="ko-KR" dirty="0"/>
              <a:t>name</a:t>
            </a:r>
            <a:r>
              <a:rPr lang="ko-KR" altLang="en-US" dirty="0"/>
              <a:t>속성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A76F04-4D78-4FD5-AB02-6685E19F3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모든 태그는 </a:t>
            </a:r>
            <a:r>
              <a:rPr lang="en-US" altLang="ko-KR" dirty="0"/>
              <a:t>id</a:t>
            </a:r>
            <a:r>
              <a:rPr lang="ko-KR" altLang="en-US" dirty="0"/>
              <a:t>속성을 가질 수 있습니다</a:t>
            </a:r>
            <a:r>
              <a:rPr lang="en-US" altLang="ko-KR" dirty="0"/>
              <a:t>. id</a:t>
            </a:r>
            <a:r>
              <a:rPr lang="ko-KR" altLang="en-US" dirty="0"/>
              <a:t> 속성은 하나의 </a:t>
            </a:r>
            <a:r>
              <a:rPr lang="en-US" altLang="ko-KR" dirty="0"/>
              <a:t>html</a:t>
            </a:r>
            <a:r>
              <a:rPr lang="ko-KR" altLang="en-US" dirty="0"/>
              <a:t>페이지에 하나만 가질 수 있습니다</a:t>
            </a:r>
            <a:r>
              <a:rPr lang="en-US" altLang="ko-KR" dirty="0"/>
              <a:t>. </a:t>
            </a:r>
            <a:r>
              <a:rPr lang="ko-KR" altLang="en-US" dirty="0"/>
              <a:t>중복되면 해당 </a:t>
            </a:r>
            <a:r>
              <a:rPr lang="en-US" altLang="ko-KR" dirty="0"/>
              <a:t>id</a:t>
            </a:r>
            <a:r>
              <a:rPr lang="ko-KR" altLang="en-US" dirty="0"/>
              <a:t>를 갖는 태그 객체를 가져올 수 없습니다</a:t>
            </a:r>
            <a:r>
              <a:rPr lang="en-US" altLang="ko-KR" dirty="0"/>
              <a:t>. html </a:t>
            </a:r>
            <a:r>
              <a:rPr lang="ko-KR" altLang="en-US" dirty="0"/>
              <a:t>렌더링 과정에서 오류는 아닙니다</a:t>
            </a:r>
            <a:r>
              <a:rPr lang="en-US" altLang="ko-KR" dirty="0"/>
              <a:t>. </a:t>
            </a:r>
            <a:r>
              <a:rPr lang="ko-KR" altLang="en-US" dirty="0"/>
              <a:t>다만 자바스크립트로 객체를 제어할 수 없다는 의미입니다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input </a:t>
            </a:r>
            <a:r>
              <a:rPr lang="ko-KR" altLang="en-US" dirty="0"/>
              <a:t>태그류는 </a:t>
            </a:r>
            <a:r>
              <a:rPr lang="en-US" altLang="ko-KR" dirty="0"/>
              <a:t>name</a:t>
            </a:r>
            <a:r>
              <a:rPr lang="ko-KR" altLang="en-US" dirty="0"/>
              <a:t>속성을 갖고</a:t>
            </a:r>
            <a:r>
              <a:rPr lang="en-US" altLang="ko-KR" dirty="0"/>
              <a:t>, </a:t>
            </a:r>
            <a:r>
              <a:rPr lang="ko-KR" altLang="en-US" dirty="0"/>
              <a:t>서버로 값을 전달할 때 </a:t>
            </a:r>
            <a:r>
              <a:rPr lang="en-US" altLang="ko-KR" dirty="0"/>
              <a:t>name</a:t>
            </a:r>
            <a:r>
              <a:rPr lang="ko-KR" altLang="en-US" dirty="0"/>
              <a:t>속성을 사용합니다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&lt;input name="</a:t>
            </a:r>
            <a:r>
              <a:rPr lang="en-US" altLang="ko-KR" dirty="0" err="1"/>
              <a:t>xvalue</a:t>
            </a:r>
            <a:r>
              <a:rPr lang="en-US" altLang="ko-KR" dirty="0"/>
              <a:t>" value=10&gt; </a:t>
            </a:r>
            <a:r>
              <a:rPr lang="ko-KR" altLang="en-US" dirty="0"/>
              <a:t>이라고 하면 서버로 </a:t>
            </a:r>
            <a:r>
              <a:rPr lang="ko-KR" altLang="en-US" dirty="0" err="1"/>
              <a:t>전달할때</a:t>
            </a:r>
            <a:r>
              <a:rPr lang="ko-KR" altLang="en-US" dirty="0"/>
              <a:t> </a:t>
            </a:r>
            <a:r>
              <a:rPr lang="en-US" altLang="ko-KR" dirty="0"/>
              <a:t>name </a:t>
            </a:r>
            <a:r>
              <a:rPr lang="ko-KR" altLang="en-US" dirty="0"/>
              <a:t>속성의 </a:t>
            </a:r>
            <a:r>
              <a:rPr lang="en-US" altLang="ko-KR" dirty="0" err="1"/>
              <a:t>xvalue</a:t>
            </a:r>
            <a:r>
              <a:rPr lang="ko-KR" altLang="en-US" dirty="0"/>
              <a:t>를 키로 하고 </a:t>
            </a:r>
            <a:r>
              <a:rPr lang="en-US" altLang="ko-KR" dirty="0"/>
              <a:t>value</a:t>
            </a:r>
            <a:r>
              <a:rPr lang="ko-KR" altLang="en-US" dirty="0"/>
              <a:t>의 값을 값으로 하여 </a:t>
            </a:r>
            <a:r>
              <a:rPr lang="en-US" altLang="ko-KR" dirty="0" err="1"/>
              <a:t>xvalue</a:t>
            </a:r>
            <a:r>
              <a:rPr lang="en-US" altLang="ko-KR" dirty="0"/>
              <a:t>=10 </a:t>
            </a:r>
            <a:r>
              <a:rPr lang="ko-KR" altLang="en-US" dirty="0"/>
              <a:t>의 형태로 서버로 값을 전달합니다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그밖의</a:t>
            </a:r>
            <a:r>
              <a:rPr lang="ko-KR" altLang="en-US" dirty="0"/>
              <a:t> 태그의 값들을 읽거나 수정할 경우에는 </a:t>
            </a:r>
            <a:r>
              <a:rPr lang="en-US" altLang="ko-KR" dirty="0" err="1"/>
              <a:t>innerHTML</a:t>
            </a:r>
            <a:r>
              <a:rPr lang="en-US" altLang="ko-KR" dirty="0"/>
              <a:t> </a:t>
            </a:r>
            <a:r>
              <a:rPr lang="ko-KR" altLang="en-US" dirty="0"/>
              <a:t>속성을 사용해야 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9F65C5-0EF0-4FAE-862C-4BADBB54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37778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5155B-338A-428E-9CF7-F03DF561F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1590C7-6076-45BB-8401-765160C19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이벤트란 브라우저에서 일어나는 모든 동작들을 말합니다</a:t>
            </a:r>
            <a:r>
              <a:rPr lang="en-US" altLang="ko-KR" dirty="0"/>
              <a:t>. </a:t>
            </a:r>
            <a:r>
              <a:rPr lang="ko-KR" altLang="en-US" dirty="0"/>
              <a:t>각각의 이벤트마다 이미 정의되어 있습니다 </a:t>
            </a:r>
            <a:endParaRPr lang="en-US" altLang="ko-KR" dirty="0"/>
          </a:p>
          <a:p>
            <a:r>
              <a:rPr lang="ko-KR" altLang="en-US" dirty="0"/>
              <a:t>예를 들어 버튼을 누르거나 키보드를 누르거나 마우스를 클릭하거나 </a:t>
            </a:r>
            <a:r>
              <a:rPr lang="ko-KR" altLang="en-US" dirty="0" err="1"/>
              <a:t>드레그</a:t>
            </a:r>
            <a:r>
              <a:rPr lang="ko-KR" altLang="en-US" dirty="0"/>
              <a:t> 하는 것 같은 동작들을 이벤트라고 하고 각 이벤트마다 기본 처리 동작이 이미 정의되어 있는데 이를 </a:t>
            </a:r>
            <a:r>
              <a:rPr lang="ko-KR" altLang="en-US" dirty="0" err="1"/>
              <a:t>가로채어서</a:t>
            </a:r>
            <a:r>
              <a:rPr lang="ko-KR" altLang="en-US" dirty="0"/>
              <a:t> 사용자가 다른 동작을 부여할 수 있습니다</a:t>
            </a:r>
            <a:r>
              <a:rPr lang="en-US" altLang="ko-KR" dirty="0"/>
              <a:t>. </a:t>
            </a:r>
            <a:r>
              <a:rPr lang="ko-KR" altLang="en-US" dirty="0"/>
              <a:t>이를 이벤트 </a:t>
            </a:r>
            <a:r>
              <a:rPr lang="ko-KR" altLang="en-US" dirty="0" err="1"/>
              <a:t>핸들러</a:t>
            </a:r>
            <a:r>
              <a:rPr lang="ko-KR" altLang="en-US" dirty="0"/>
              <a:t> 라고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함수를 만들어서 각 이벤트를 별도로 처리할 수 있습니다</a:t>
            </a:r>
            <a:r>
              <a:rPr lang="en-US" altLang="ko-KR" dirty="0"/>
              <a:t>.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1405B7-B7E2-4F11-A6F6-E3F3329BA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8666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B70CAC-F31D-438F-BC55-984C46F02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onclick</a:t>
            </a:r>
            <a:r>
              <a:rPr lang="ko-KR" altLang="en-US" dirty="0"/>
              <a:t>이벤트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383AC5-06ED-425A-83E3-7D32187428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3240" y="1547813"/>
            <a:ext cx="8382000" cy="33718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AD559E-E352-4139-91A7-065FFF40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35914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0AC12-73B2-4D55-868B-C290C640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onclick</a:t>
            </a:r>
            <a:r>
              <a:rPr lang="ko-KR" altLang="en-US" dirty="0"/>
              <a:t>이벤트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FD898FA-049B-40A4-A478-F67B93163E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0675" y="1376363"/>
            <a:ext cx="9010650" cy="46291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E12237-59EA-480C-918E-F88EFD3E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325164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84164-667A-4701-8439-4D6D6F4BA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onclick</a:t>
            </a:r>
            <a:r>
              <a:rPr lang="ko-KR" altLang="en-US" dirty="0"/>
              <a:t>이벤트</a:t>
            </a:r>
            <a:r>
              <a:rPr lang="en-US" altLang="ko-KR" dirty="0"/>
              <a:t>3(this)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3DE628A-0530-4C78-B131-BAE39417F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49035"/>
            <a:ext cx="10515600" cy="428380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E7F51D-C32E-4087-A40F-52BBD0FF6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51916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E48C2-1366-4EF6-9CD2-F7AB4FD98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Input Events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C54A50D-ADDA-4922-8F29-D329FBB68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72662"/>
            <a:ext cx="5335481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6AC47-2A8B-40BD-941E-894D50DF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893128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76D8D8-4440-497D-B0BE-9D18BA18B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Mouse Events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6C3FD64-49A0-457A-8FCD-EFE73DA1C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075" y="1571625"/>
            <a:ext cx="8705850" cy="42386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1FE335-C9BB-4DB1-ABD1-3C3390BB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662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EB125-27E0-47D7-B0FD-F9085AB175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자바스크립트 개발 툴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30C337-FA6F-41CC-B7C8-582571032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54EA2F-FA17-4DA6-90C2-0B8016A5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64579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DFCDC5-2A4F-45F3-A402-A2F594474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Load Events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68F4483-3F66-43BF-A8B5-CE2181AC9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572" y="1859280"/>
            <a:ext cx="5895975" cy="34194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0721E-CEBA-44E2-ABAC-C2DF0807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01636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417266-2CB0-45C1-A6BE-156A331D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keyup</a:t>
            </a:r>
            <a:r>
              <a:rPr lang="ko-KR" altLang="en-US" dirty="0"/>
              <a:t>이벤트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1668E4F-C932-4E43-BB56-6BF955C5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5487" y="2024063"/>
            <a:ext cx="8201025" cy="33337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E7462-6EC8-4327-BD21-DE35A5EF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92922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7CC96-2654-4274-ADE6-8BC038E7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onkeypress</a:t>
            </a:r>
            <a:r>
              <a:rPr lang="ko-KR" altLang="en-US" dirty="0"/>
              <a:t>이벤트처리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0267A7F-038F-4B8C-A43A-93D01A58D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8275" y="1262063"/>
            <a:ext cx="9315450" cy="48577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0A8E04-5DF0-4A8A-9A3D-E3BC7E49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60929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9BF24-6ED8-426F-BF13-D02801E04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onload</a:t>
            </a:r>
            <a:r>
              <a:rPr lang="ko-KR" altLang="en-US" dirty="0"/>
              <a:t>이벤트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E924777-CE40-454B-8C5A-72E2159B9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2312" y="1752600"/>
            <a:ext cx="5667375" cy="38766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2101FD-BA56-4C28-9451-0EB1E62C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09557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F21FC-E5B9-4DF2-B265-A28A23C8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addEventListener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66153C4-FCDE-46CF-8A30-99AF0893F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5680" y="1204913"/>
            <a:ext cx="5384800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EE7455-3FD1-4241-938B-ACD08177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39431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09BA7-C7E0-4CA7-BC46-E08DE765B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테이블에 행 추가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393418A-A98B-4C43-9DE8-3D7C90DDA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6015" y="1223963"/>
            <a:ext cx="6343650" cy="49339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BCBF3-3E6E-4A09-8174-3FC4B10C3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33815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3EF71F-6F97-4E79-90C8-E69FCB38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테이블에 행 추가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3154AB5-B2A5-41C7-B356-EC94023B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7887" y="1733550"/>
            <a:ext cx="7896225" cy="39147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F3A5B9-B744-45AF-AECD-D21B2886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12942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4C7C03-7CE6-4973-8315-61C28D5D0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 셀추가삭제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91C0DDA-658D-47D6-84EC-825239A97C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464" y="1286193"/>
            <a:ext cx="7214832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756DC8-D8C1-4F11-9F02-5F14544A3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4259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AB641-9993-4B3F-9AB7-81D4D3BA1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 셀추가삭제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46E5635-28E8-418D-B96F-066DC3242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45553"/>
            <a:ext cx="5612539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744459-3702-4127-91DA-E1874D69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86978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DDDCFF-462D-4EB7-A772-8AF5F9434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ul</a:t>
            </a:r>
            <a:r>
              <a:rPr lang="ko-KR" altLang="en-US" dirty="0"/>
              <a:t>태그에 </a:t>
            </a:r>
            <a:r>
              <a:rPr lang="en-US" altLang="ko-KR" dirty="0"/>
              <a:t>li</a:t>
            </a:r>
            <a:r>
              <a:rPr lang="ko-KR" altLang="en-US" dirty="0"/>
              <a:t>추가 삭제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F249504-7C7C-43C9-AFF6-68510487E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2150" y="1319213"/>
            <a:ext cx="8267700" cy="47434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DE337-89D5-4102-AE76-F961D32F1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683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1D47C7-6C85-4DAE-B51A-8E17DD3EE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자바스크립트 개발 도구들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3CC999-7130-42BD-A81C-423830A3D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번역엔진으로 브라우저만 있으면 가능합니다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크롬</a:t>
            </a:r>
            <a:r>
              <a:rPr lang="en-US" altLang="ko-KR" dirty="0"/>
              <a:t>, </a:t>
            </a:r>
            <a:r>
              <a:rPr lang="ko-KR" altLang="en-US" dirty="0"/>
              <a:t>익스플로러</a:t>
            </a:r>
            <a:r>
              <a:rPr lang="en-US" altLang="ko-KR" dirty="0"/>
              <a:t>, </a:t>
            </a:r>
            <a:r>
              <a:rPr lang="ko-KR" altLang="en-US" dirty="0"/>
              <a:t>사파리</a:t>
            </a:r>
            <a:r>
              <a:rPr lang="en-US" altLang="ko-KR" dirty="0"/>
              <a:t>, </a:t>
            </a:r>
            <a:r>
              <a:rPr lang="ko-KR" altLang="en-US" dirty="0"/>
              <a:t>파이어 </a:t>
            </a:r>
            <a:r>
              <a:rPr lang="ko-KR" altLang="en-US" dirty="0" err="1"/>
              <a:t>폭스등</a:t>
            </a:r>
            <a:r>
              <a:rPr lang="ko-KR" altLang="en-US" dirty="0"/>
              <a:t> 다양한데 디버깅이 가장 편한 건 크롬입니다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개발툴로는</a:t>
            </a:r>
            <a:r>
              <a:rPr lang="ko-KR" altLang="en-US" dirty="0"/>
              <a:t> </a:t>
            </a:r>
            <a:r>
              <a:rPr lang="en-US" altLang="ko-KR" dirty="0"/>
              <a:t>atom, </a:t>
            </a:r>
            <a:r>
              <a:rPr lang="en-US" altLang="ko-KR" dirty="0" err="1"/>
              <a:t>webstom</a:t>
            </a:r>
            <a:r>
              <a:rPr lang="en-US" altLang="ko-KR" dirty="0"/>
              <a:t>, </a:t>
            </a:r>
            <a:r>
              <a:rPr lang="en-US" altLang="ko-KR" dirty="0" err="1"/>
              <a:t>editplus</a:t>
            </a:r>
            <a:r>
              <a:rPr lang="en-US" altLang="ko-KR" dirty="0"/>
              <a:t>, ultra edit, visual studio </a:t>
            </a:r>
            <a:r>
              <a:rPr lang="ko-KR" altLang="en-US" dirty="0"/>
              <a:t>등 아주 많습니다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자바스크립트만 테스트할 경우에는 꼭 서버프로그램이 있어야 하는 건 아닙니다</a:t>
            </a:r>
            <a:r>
              <a:rPr lang="en-US" altLang="ko-KR" dirty="0"/>
              <a:t>. </a:t>
            </a:r>
            <a:r>
              <a:rPr lang="ko-KR" altLang="en-US" dirty="0"/>
              <a:t>그러나 서버와 </a:t>
            </a:r>
            <a:r>
              <a:rPr lang="ko-KR" altLang="en-US" dirty="0" err="1"/>
              <a:t>클라이언트간의</a:t>
            </a:r>
            <a:r>
              <a:rPr lang="ko-KR" altLang="en-US" dirty="0"/>
              <a:t> 비동기 통신인 </a:t>
            </a:r>
            <a:r>
              <a:rPr lang="en-US" altLang="ko-KR" dirty="0"/>
              <a:t>Ajax </a:t>
            </a:r>
            <a:r>
              <a:rPr lang="ko-KR" altLang="en-US" dirty="0"/>
              <a:t>를 하려면 웹서버  프로그램이 있어야 합니다</a:t>
            </a:r>
            <a:r>
              <a:rPr lang="en-US" altLang="ko-KR" dirty="0"/>
              <a:t>. ;</a:t>
            </a:r>
            <a:r>
              <a:rPr lang="ko-KR" altLang="en-US" dirty="0"/>
              <a:t>웹서버 프로그램은 </a:t>
            </a:r>
            <a:r>
              <a:rPr lang="ko-KR" altLang="en-US" dirty="0" err="1"/>
              <a:t>스프링부트를</a:t>
            </a:r>
            <a:r>
              <a:rPr lang="ko-KR" altLang="en-US" dirty="0"/>
              <a:t> 이용한 </a:t>
            </a:r>
            <a:r>
              <a:rPr lang="en-US" altLang="ko-KR" dirty="0"/>
              <a:t>restful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서버를 활용하도록 하겠습니다</a:t>
            </a:r>
            <a:r>
              <a:rPr lang="en-US" altLang="ko-KR" dirty="0"/>
              <a:t>. </a:t>
            </a:r>
            <a:r>
              <a:rPr lang="ko-KR" altLang="en-US" dirty="0"/>
              <a:t>서버는 </a:t>
            </a:r>
            <a:r>
              <a:rPr lang="en-US" altLang="ko-KR" dirty="0"/>
              <a:t>PHP </a:t>
            </a:r>
            <a:r>
              <a:rPr lang="ko-KR" altLang="en-US" dirty="0"/>
              <a:t>도 가능하고 </a:t>
            </a:r>
            <a:r>
              <a:rPr lang="en-US" altLang="ko-KR" dirty="0"/>
              <a:t>asp</a:t>
            </a:r>
            <a:r>
              <a:rPr lang="ko-KR" altLang="en-US" dirty="0"/>
              <a:t>도 가능하고 장고나 </a:t>
            </a:r>
            <a:r>
              <a:rPr lang="en-US" altLang="ko-KR" dirty="0" err="1"/>
              <a:t>nodejs</a:t>
            </a:r>
            <a:r>
              <a:rPr lang="ko-KR" altLang="en-US" dirty="0"/>
              <a:t>도 가능합니다 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9870FF-466C-45FE-9DB4-8E3765D3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47154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05E44-FFF7-4996-98D5-9921C190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ul</a:t>
            </a:r>
            <a:r>
              <a:rPr lang="ko-KR" altLang="en-US" dirty="0"/>
              <a:t>태그에 </a:t>
            </a:r>
            <a:r>
              <a:rPr lang="en-US" altLang="ko-KR" dirty="0"/>
              <a:t>li</a:t>
            </a:r>
            <a:r>
              <a:rPr lang="ko-KR" altLang="en-US" dirty="0"/>
              <a:t>추가 삭제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77139B7-597E-4BA2-AD1E-9F056FDC7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7272" y="1231583"/>
            <a:ext cx="7191375" cy="45529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DCC65-0171-4BB9-89F5-203B649B6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6358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F098C-BA86-4826-BEA6-360C743EC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</a:t>
            </a:r>
            <a:r>
              <a:rPr lang="ko-KR" altLang="en-US" dirty="0"/>
              <a:t>태그 변환</a:t>
            </a:r>
            <a:r>
              <a:rPr lang="en-US" altLang="ko-KR" dirty="0"/>
              <a:t>( </a:t>
            </a:r>
            <a:r>
              <a:rPr lang="ko-KR" altLang="en-US" dirty="0" err="1"/>
              <a:t>노드리스트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E6D8CFB-A96F-4101-B8BA-D153344C1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35393"/>
            <a:ext cx="5594684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569B6-7CD1-4681-B7F0-71C7E567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72844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DDD37C-B8EE-4422-8E3B-91B4BA210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name</a:t>
            </a:r>
            <a:r>
              <a:rPr lang="ko-KR" altLang="en-US" dirty="0"/>
              <a:t>속성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95B0235-2A23-451F-8010-3677E7891C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3207" y="1215073"/>
            <a:ext cx="6525425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A3978A-3A28-43E1-B63B-CCCB9AA5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47127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02959-63AA-4EFA-9B3B-A3DEEF6F4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id</a:t>
            </a:r>
            <a:r>
              <a:rPr lang="ko-KR" altLang="en-US" dirty="0"/>
              <a:t>속성활용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E726DAE-5631-4F99-AC25-C5828BE12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35393"/>
            <a:ext cx="6565097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D7106A-B9F5-4112-8DA7-53964BDE5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36713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B2F78-999A-461D-8583-4D4E9188E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setTimeout</a:t>
            </a:r>
            <a:r>
              <a:rPr lang="en-US" altLang="ko-KR" dirty="0"/>
              <a:t>, </a:t>
            </a:r>
            <a:r>
              <a:rPr lang="en-US" altLang="ko-KR" dirty="0" err="1"/>
              <a:t>setInterval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F1AFD69-087E-4162-9163-685F7B1C7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0122" y="1268730"/>
            <a:ext cx="7610475" cy="46005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4CED63-ACD4-4D62-A782-84D2EF803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13717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F58D1-BCBB-4A45-AD72-CDC8EFF2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Jquery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079E2-0E1E-41D6-A71F-8C8AF9180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6F6032-9BD7-4FC4-9028-9D0BCECB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79891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5BF029-0F9C-482F-AF35-66BE721A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jQuery </a:t>
            </a:r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27F070-4BFF-4D0C-80D9-CDA84F163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모든 브라우저에서 동작하는 클라이언트 자바스크립트 라이브러리</a:t>
            </a:r>
            <a:endParaRPr lang="en-US" altLang="ko-KR" dirty="0"/>
          </a:p>
          <a:p>
            <a:r>
              <a:rPr lang="en-US" altLang="ko-KR" dirty="0"/>
              <a:t>2006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</a:t>
            </a:r>
            <a:r>
              <a:rPr lang="en-US" altLang="ko-KR" dirty="0"/>
              <a:t>, </a:t>
            </a:r>
            <a:r>
              <a:rPr lang="ko-KR" altLang="en-US" dirty="0"/>
              <a:t>존 </a:t>
            </a:r>
            <a:r>
              <a:rPr lang="ko-KR" altLang="en-US" dirty="0" err="1"/>
              <a:t>레식</a:t>
            </a:r>
            <a:r>
              <a:rPr lang="ko-KR" altLang="en-US" dirty="0"/>
              <a:t> </a:t>
            </a:r>
            <a:r>
              <a:rPr lang="en-US" altLang="ko-KR" dirty="0"/>
              <a:t>John </a:t>
            </a:r>
            <a:r>
              <a:rPr lang="en-US" altLang="ko-KR" dirty="0" err="1"/>
              <a:t>Resig</a:t>
            </a:r>
            <a:r>
              <a:rPr lang="en-US" altLang="ko-KR" dirty="0"/>
              <a:t> </a:t>
            </a:r>
            <a:r>
              <a:rPr lang="ko-KR" altLang="en-US" dirty="0"/>
              <a:t>이 </a:t>
            </a:r>
            <a:r>
              <a:rPr lang="en-US" altLang="ko-KR" dirty="0" err="1"/>
              <a:t>BarCamp</a:t>
            </a:r>
            <a:r>
              <a:rPr lang="en-US" altLang="ko-KR" dirty="0"/>
              <a:t> NYC</a:t>
            </a:r>
            <a:r>
              <a:rPr lang="ko-KR" altLang="en-US" dirty="0"/>
              <a:t>에서 발표</a:t>
            </a:r>
            <a:endParaRPr lang="en-US" altLang="ko-KR" dirty="0"/>
          </a:p>
          <a:p>
            <a:r>
              <a:rPr lang="ko-KR" altLang="en-US" dirty="0"/>
              <a:t>무료로 사용 가능한 오픈소스 라이브러리</a:t>
            </a:r>
            <a:endParaRPr lang="en-US" altLang="ko-KR" dirty="0"/>
          </a:p>
          <a:p>
            <a:r>
              <a:rPr lang="en-US" altLang="ko-KR" dirty="0"/>
              <a:t>jQuery</a:t>
            </a:r>
            <a:r>
              <a:rPr lang="ko-KR" altLang="en-US" dirty="0"/>
              <a:t>의 제작 목표 </a:t>
            </a:r>
            <a:endParaRPr lang="en-US" altLang="ko-KR" dirty="0"/>
          </a:p>
          <a:p>
            <a:pPr lvl="1"/>
            <a:r>
              <a:rPr lang="en-US" altLang="ko-KR" dirty="0"/>
              <a:t>DOM</a:t>
            </a:r>
            <a:r>
              <a:rPr lang="ko-KR" altLang="en-US" dirty="0"/>
              <a:t>과 관련된 처리 쉽게 구현</a:t>
            </a:r>
          </a:p>
          <a:p>
            <a:pPr lvl="1"/>
            <a:r>
              <a:rPr lang="ko-KR" altLang="en-US" dirty="0"/>
              <a:t>일관된 이벤트 연결 쉽게 구현</a:t>
            </a:r>
          </a:p>
          <a:p>
            <a:pPr lvl="1"/>
            <a:r>
              <a:rPr lang="ko-KR" altLang="en-US" dirty="0"/>
              <a:t>시각적 효과 쉽게 구현</a:t>
            </a:r>
          </a:p>
          <a:p>
            <a:pPr lvl="1"/>
            <a:r>
              <a:rPr lang="en-US" altLang="ko-KR" dirty="0"/>
              <a:t>Ajax </a:t>
            </a:r>
            <a:r>
              <a:rPr lang="ko-KR" altLang="en-US" dirty="0"/>
              <a:t>애플리케이션 쉽게 개발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2F16DB-AA62-420A-A7CA-8676CFE7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70323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335309-FF54-43BD-83CC-DFC71C3E9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585DC-1A8A-4E46-BCA2-7DC3B4420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웹 표준만으로도 플래시와 </a:t>
            </a:r>
            <a:r>
              <a:rPr lang="ko-KR" altLang="en-US" dirty="0" err="1"/>
              <a:t>실버라이트로</a:t>
            </a:r>
            <a:r>
              <a:rPr lang="ko-KR" altLang="en-US" dirty="0"/>
              <a:t> 구현한 웹 사이트와 비슷한 수준의 시각적 효과 구현</a:t>
            </a:r>
            <a:endParaRPr lang="en-US" altLang="ko-KR" dirty="0"/>
          </a:p>
          <a:p>
            <a:r>
              <a:rPr lang="ko-KR" altLang="en-US" dirty="0"/>
              <a:t>복잡한 자바스크립트 문법을 간소화</a:t>
            </a:r>
            <a:endParaRPr lang="en-US" altLang="ko-KR" dirty="0"/>
          </a:p>
          <a:p>
            <a:r>
              <a:rPr lang="ko-KR" altLang="en-US" dirty="0"/>
              <a:t>크로스 </a:t>
            </a:r>
            <a:r>
              <a:rPr lang="ko-KR" altLang="en-US" dirty="0" err="1"/>
              <a:t>브라우징</a:t>
            </a:r>
            <a:endParaRPr lang="en-US" altLang="ko-KR" dirty="0"/>
          </a:p>
          <a:p>
            <a:r>
              <a:rPr lang="ko-KR" altLang="en-US" dirty="0"/>
              <a:t>다양한 오픈소스 라이브러리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409178-EC0A-465B-8FF6-88014F48E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15086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69A129-20BE-43ED-B024-A52857564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jQuery </a:t>
            </a:r>
            <a:r>
              <a:rPr lang="ko-KR" altLang="en-US" dirty="0"/>
              <a:t>다운로드와 </a:t>
            </a:r>
            <a:r>
              <a:rPr lang="en-US" altLang="ko-KR" dirty="0"/>
              <a:t>CDN </a:t>
            </a:r>
            <a:r>
              <a:rPr lang="ko-KR" altLang="en-US" dirty="0"/>
              <a:t>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80E3C5-52C1-4437-8882-2E7F83E5B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다운받으려면 </a:t>
            </a:r>
            <a:r>
              <a:rPr lang="en-US" altLang="ko-KR" dirty="0">
                <a:hlinkClick r:id="rId2"/>
              </a:rPr>
              <a:t>http://jquery.com</a:t>
            </a:r>
            <a:r>
              <a:rPr lang="en-US" altLang="ko-KR" dirty="0"/>
              <a:t>  </a:t>
            </a:r>
            <a:r>
              <a:rPr lang="ko-KR" altLang="en-US" dirty="0"/>
              <a:t>접속</a:t>
            </a:r>
            <a:endParaRPr lang="en-US" altLang="ko-KR" dirty="0"/>
          </a:p>
          <a:p>
            <a:r>
              <a:rPr lang="ko-KR" altLang="en-US" dirty="0"/>
              <a:t>메인 화면에서 곧바로 </a:t>
            </a:r>
            <a:r>
              <a:rPr lang="en-US" altLang="ko-KR" dirty="0"/>
              <a:t>jQuery</a:t>
            </a:r>
            <a:r>
              <a:rPr lang="ko-KR" altLang="en-US" dirty="0"/>
              <a:t> 다운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CDN</a:t>
            </a:r>
            <a:r>
              <a:rPr lang="ko-KR" altLang="en-US" dirty="0"/>
              <a:t>방식</a:t>
            </a:r>
            <a:endParaRPr lang="en-US" altLang="ko-KR" dirty="0"/>
          </a:p>
          <a:p>
            <a:pPr lvl="1"/>
            <a:r>
              <a:rPr lang="en-US" altLang="ko-KR" dirty="0"/>
              <a:t>CDN</a:t>
            </a:r>
            <a:r>
              <a:rPr lang="ko-KR" altLang="en-US" dirty="0"/>
              <a:t>은 </a:t>
            </a:r>
            <a:r>
              <a:rPr lang="en-US" altLang="ko-KR" dirty="0"/>
              <a:t>Content </a:t>
            </a:r>
            <a:r>
              <a:rPr lang="en-US" altLang="ko-KR" dirty="0" err="1"/>
              <a:t>Delevery</a:t>
            </a:r>
            <a:r>
              <a:rPr lang="en-US" altLang="ko-KR" dirty="0"/>
              <a:t> Network </a:t>
            </a:r>
            <a:r>
              <a:rPr lang="ko-KR" altLang="en-US" dirty="0"/>
              <a:t>의 약자</a:t>
            </a:r>
            <a:endParaRPr lang="en-US" altLang="ko-KR" dirty="0"/>
          </a:p>
          <a:p>
            <a:pPr lvl="1"/>
            <a:r>
              <a:rPr lang="ko-KR" altLang="en-US" dirty="0"/>
              <a:t>사용자에게 간편하게 콘텐츠 제공하는 방식 의미</a:t>
            </a:r>
            <a:endParaRPr lang="en-US" altLang="ko-KR" dirty="0"/>
          </a:p>
          <a:p>
            <a:pPr lvl="1"/>
            <a:r>
              <a:rPr lang="ko-KR" altLang="en-US" dirty="0"/>
              <a:t>구글</a:t>
            </a:r>
            <a:r>
              <a:rPr lang="en-US" altLang="ko-KR" dirty="0"/>
              <a:t>, </a:t>
            </a:r>
            <a:r>
              <a:rPr lang="ko-KR" altLang="en-US" dirty="0"/>
              <a:t>마이크로소프트</a:t>
            </a:r>
            <a:r>
              <a:rPr lang="en-US" altLang="ko-KR" dirty="0"/>
              <a:t>, jQuery</a:t>
            </a:r>
            <a:r>
              <a:rPr lang="ko-KR" altLang="en-US" dirty="0"/>
              <a:t>측에서 사용자가 </a:t>
            </a:r>
            <a:r>
              <a:rPr lang="en-US" altLang="ko-KR" dirty="0"/>
              <a:t>jQuery</a:t>
            </a:r>
            <a:r>
              <a:rPr lang="ko-KR" altLang="en-US" dirty="0"/>
              <a:t>를 사용하기 편하게 콘텐츠 제공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="https://ajax.googleapis.com/ajax/libs/</a:t>
            </a:r>
            <a:r>
              <a:rPr lang="en-US" altLang="ko-KR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jquery</a:t>
            </a:r>
            <a:r>
              <a:rPr lang="en-US" altLang="ko-KR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/3.5.1/jquery.min.js"&gt;&lt;</a:t>
            </a:r>
            <a:r>
              <a:rPr lang="en-US" altLang="ko-KR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/script</a:t>
            </a:r>
            <a:r>
              <a:rPr lang="en-US" altLang="ko-KR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F78E8C-2436-4EFD-8671-F1BB527BF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0253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6BDC9-176F-4E13-B07C-4BE2F119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$(document).</a:t>
            </a:r>
            <a:r>
              <a:rPr lang="ko-KR" altLang="en-US" dirty="0"/>
              <a:t> </a:t>
            </a:r>
            <a:r>
              <a:rPr lang="en-US" altLang="ko-KR" dirty="0"/>
              <a:t>ready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FCCFCC5-AE69-497F-8FF9-B5D81972D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86296A-4F86-4B7A-93B0-A77E0CDFE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20" y="1242769"/>
            <a:ext cx="9215437" cy="4895970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358BD2-446C-44E3-AB36-54264E2C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084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FFAE5D-5A93-4E08-BDEF-43CB4CF17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 studio code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97FB6-90DD-4924-9054-9C7336162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https://code.visualstudio.com/Download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4B44C7-3E8D-4CC3-A74D-6B203C777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750" y="1831453"/>
            <a:ext cx="8880629" cy="4477394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6D3EB0-7AF4-4386-B89A-DFA773EF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185818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FCDD33-1CD2-4B98-8CBF-38936EFD0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$(function(){})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A95234B-075D-44CE-84C3-B01D0F481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969" y="1204913"/>
            <a:ext cx="9898062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0F0C4F-6ECC-47CF-BB0E-AFE9D9110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36951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4C72F-944B-4F60-A055-58A718AA8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jquery</a:t>
            </a:r>
            <a:r>
              <a:rPr lang="en-US" altLang="ko-KR" dirty="0"/>
              <a:t> selector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0AC14E-3370-44F3-9CD1-438FF1E1A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$("</a:t>
            </a:r>
            <a:r>
              <a:rPr lang="ko-KR" altLang="en-US" dirty="0" err="1"/>
              <a:t>태그명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$("#</a:t>
            </a:r>
            <a:r>
              <a:rPr lang="ko-KR" altLang="en-US" dirty="0"/>
              <a:t>아이디명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$(".</a:t>
            </a:r>
            <a:r>
              <a:rPr lang="ko-KR" altLang="en-US" dirty="0"/>
              <a:t>클래스명</a:t>
            </a:r>
            <a:r>
              <a:rPr lang="en-US" altLang="ko-KR" dirty="0"/>
              <a:t>")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B9EC15-1CD8-46A8-98DC-86C49FB34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760" y="1204546"/>
            <a:ext cx="7853680" cy="4580792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24E56-D7B2-4037-9B32-F524B847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07546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2DF69-2EEE-4EFC-9B93-EF6092B51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셀렉터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EBCA6D3-185A-4900-BE68-C5C39BFC4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06342"/>
            <a:ext cx="10258425" cy="40576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EE17CF-83BE-4D72-AFD1-EE2FECEE5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342413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4BFB2B-272D-4FA8-A5A8-DF06BD036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샐렉터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4394654-4824-4C18-9A56-178C73ABB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45553"/>
            <a:ext cx="5796280" cy="512476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5CC465-E53F-40D0-8413-7F2D1BF0F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7720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BFBDE-D7FA-4E1B-B876-5D64A54A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$("*") </a:t>
            </a:r>
            <a:r>
              <a:rPr lang="ko-KR" altLang="en-US" dirty="0"/>
              <a:t>전체 선택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58A3BCA-6C84-4DA6-A783-9814731B4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1154"/>
            <a:ext cx="10515600" cy="3819567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4142C-5043-4E4D-B093-19EFDB7F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950924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1EB35F-25CC-48EA-B1EA-0CC2C899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 처리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828EC5D-E44E-4A26-851E-9C22AC379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424" y="1204913"/>
            <a:ext cx="9223152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84C781-426D-43D8-AA8D-EFDCB36C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770769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6251E2-B982-4DE5-AE74-21FC13608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 처리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942F115-207B-4403-8164-06E3BFF45C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3925" y="1309688"/>
            <a:ext cx="10344150" cy="47625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4C38DC-5D2E-4A34-9DC0-6716123C5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89802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C2C3AA-D219-42EA-B83C-FA5FB2F83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fadeIn</a:t>
            </a:r>
            <a:r>
              <a:rPr lang="en-US" altLang="ko-KR" dirty="0"/>
              <a:t>/</a:t>
            </a:r>
            <a:r>
              <a:rPr lang="en-US" altLang="ko-KR" dirty="0" err="1"/>
              <a:t>fadeOut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BF00205-8DB1-47C0-BB42-D334477B3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900" y="1204913"/>
            <a:ext cx="8354200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22DF86-95A9-4233-B3ED-4311899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201459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13B78-8C9B-4959-B66F-1B2C23BCE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slide up/down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C073777-19B8-40DC-884A-747BA97B7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965" y="1251268"/>
            <a:ext cx="5314950" cy="45339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C7C3BE-2790-4D26-BC7E-1E710527E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607743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D5516-1E6D-4848-AD97-0B4610AEC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err="1"/>
              <a:t>slideup</a:t>
            </a:r>
            <a:r>
              <a:rPr lang="en-US" altLang="ko-KR" dirty="0"/>
              <a:t>/down, callback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A8405B0-FDF4-429B-A50F-06D423EF8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55" y="1366837"/>
            <a:ext cx="8248650" cy="4302443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00EA77-EFF2-4937-AD70-7F95A42BB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898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93A4D-8F58-40DC-BCC0-680D80356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확장팩</a:t>
            </a:r>
            <a:r>
              <a:rPr lang="ko-KR" altLang="en-US" dirty="0"/>
              <a:t> 설치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CA2555A-A59B-4FFB-8D6D-5BE6FE94B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6003" y="1204913"/>
            <a:ext cx="8179993" cy="4972050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9D5D929D-455C-4573-809E-D80AD65ECEE7}"/>
              </a:ext>
            </a:extLst>
          </p:cNvPr>
          <p:cNvSpPr/>
          <p:nvPr/>
        </p:nvSpPr>
        <p:spPr>
          <a:xfrm>
            <a:off x="1855433" y="3906175"/>
            <a:ext cx="701336" cy="55929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F80759-76E9-44EB-A6B2-59605DF2D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681816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2D8D3-1995-4F54-9B58-0B55AC24F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animate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3F120A6-B9EA-4265-8513-E1917CFD4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0067" y="1204913"/>
            <a:ext cx="9911866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F4C2D-02A8-4C9C-A551-68770109C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60427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571B2D-E7E8-43C4-87FA-44CF50CDA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39825FB-0FEF-418B-AAB9-500E6C3EC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393" y="1235393"/>
            <a:ext cx="4453407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948FC3-3B43-414B-A1A9-DA59188A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42227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B1E45A-B91D-410B-9149-A9E1C6F0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값 읽고 쓰기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47687-3E97-4F24-8AA8-6F373200E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text : </a:t>
            </a:r>
            <a:r>
              <a:rPr lang="ko-KR" altLang="en-US" dirty="0"/>
              <a:t>선택된 요소의 값을 읽거나 쓸 수 있다</a:t>
            </a:r>
            <a:endParaRPr lang="en-US" altLang="ko-KR" dirty="0"/>
          </a:p>
          <a:p>
            <a:r>
              <a:rPr lang="en-US" altLang="ko-KR" dirty="0"/>
              <a:t>html() : </a:t>
            </a:r>
            <a:r>
              <a:rPr lang="ko-KR" altLang="en-US" dirty="0"/>
              <a:t>선택된 요소의 값을 읽거나 쓸 수 있다</a:t>
            </a:r>
          </a:p>
          <a:p>
            <a:r>
              <a:rPr lang="en-US" altLang="ko-KR" dirty="0" err="1"/>
              <a:t>val</a:t>
            </a:r>
            <a:r>
              <a:rPr lang="en-US" altLang="ko-KR" dirty="0"/>
              <a:t>()   : input </a:t>
            </a:r>
            <a:r>
              <a:rPr lang="ko-KR" altLang="en-US" dirty="0"/>
              <a:t>태그의 </a:t>
            </a:r>
            <a:r>
              <a:rPr lang="en-US" altLang="ko-KR" dirty="0"/>
              <a:t>value</a:t>
            </a:r>
            <a:r>
              <a:rPr lang="ko-KR" altLang="en-US" dirty="0"/>
              <a:t>속성값을 읽고 쓸 수 있다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7FCA9D-DE5B-4ADE-AE7E-8FB580502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46934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640BE9-42FF-4B08-9520-5585020B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값 </a:t>
            </a:r>
            <a:r>
              <a:rPr lang="ko-KR" altLang="en-US" dirty="0" err="1"/>
              <a:t>읽고쓰기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FB1EDA3-D525-411A-A4B0-87B700EAAE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635" y="1296353"/>
            <a:ext cx="4255290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DBB594-EC6A-46C5-839F-9C4472C70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06603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88552-1A9E-49E7-8A3A-186175CD1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값 읽고 쓰기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087F48-6EE1-4B20-B86A-498684E06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3625" y="1528762"/>
            <a:ext cx="5391150" cy="38004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C91577-DAF5-4819-8878-0D99581F7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689514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9A41A-D04A-4551-B5BA-B8776C95D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input </a:t>
            </a:r>
            <a:r>
              <a:rPr lang="ko-KR" altLang="en-US" dirty="0"/>
              <a:t>태그 값 </a:t>
            </a:r>
            <a:r>
              <a:rPr lang="en-US" altLang="ko-KR" dirty="0"/>
              <a:t>get/set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007AC5-423A-4D56-B4B2-BDA9186F7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hidden : $("input[type=hidden][name=name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속성값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]").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();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text : $("input[type=text][name=name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속성값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]").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();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radio : $("input[type=radio][name=name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속성값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]:checked").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();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checkbox : $("input[type=checkbox][name=name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속성값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]:checked").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();</a:t>
            </a:r>
          </a:p>
          <a:p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selet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: $("select[name=combo]").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();</a:t>
            </a:r>
          </a:p>
          <a:p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textarea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: $("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textarea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[name=content]").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val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()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881546-07A3-4B81-B796-1D6BC1DE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270376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29F45-61DB-417F-8B50-8CBF56510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input</a:t>
            </a:r>
            <a:r>
              <a:rPr lang="ko-KR" altLang="en-US" dirty="0"/>
              <a:t>태그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62DFB23-DE2B-41EF-88AE-E4CDD2752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0448" y="1204913"/>
            <a:ext cx="735110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0D3B7-9A0B-4BF6-9DC1-64DA5D38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17075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7D90C1-1679-44AF-951E-D599B1D53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input</a:t>
            </a:r>
            <a:r>
              <a:rPr lang="ko-KR" altLang="en-US" dirty="0"/>
              <a:t>태그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6EAA3C2-A6A4-46A3-8A58-471529819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1737" y="1581150"/>
            <a:ext cx="7248525" cy="42195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15C43-733B-4F6C-979B-4581CA8AE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895328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A09937-6B2B-4F98-AFC3-7B2444632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input</a:t>
            </a:r>
            <a:r>
              <a:rPr lang="ko-KR" altLang="en-US" dirty="0"/>
              <a:t>태그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0627AC5-D583-442D-90F8-4056500BCA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26210"/>
            <a:ext cx="8620125" cy="29241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7C96A3-D804-4942-9A60-495C932EA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97744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2C433-2A0F-4378-B3CF-FA85C8563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input</a:t>
            </a:r>
            <a:r>
              <a:rPr lang="ko-KR" altLang="en-US" dirty="0"/>
              <a:t>태그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43F0798-0E41-4EA9-B51C-BB4E6DE30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683" y="1276033"/>
            <a:ext cx="612567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4EC6CC-5FBA-4BEB-B8EF-E4725ABC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179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82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5A8AF-9F81-4F07-9F82-08BE90104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확장팩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955B99-9523-4A66-8730-0C362AC25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616161"/>
                </a:solidFill>
                <a:effectLst/>
                <a:latin typeface="Segoe WPC"/>
              </a:rPr>
              <a:t>HTML Snippets</a:t>
            </a:r>
          </a:p>
          <a:p>
            <a:r>
              <a:rPr lang="en-US" altLang="ko-KR" b="1" i="0" dirty="0">
                <a:solidFill>
                  <a:srgbClr val="616161"/>
                </a:solidFill>
                <a:effectLst/>
                <a:latin typeface="Segoe WPC"/>
              </a:rPr>
              <a:t>JavaScript (ES6) code snippets</a:t>
            </a:r>
          </a:p>
          <a:p>
            <a:r>
              <a:rPr lang="en-US" altLang="ko-KR" b="1" i="0" dirty="0">
                <a:solidFill>
                  <a:srgbClr val="616161"/>
                </a:solidFill>
                <a:effectLst/>
                <a:latin typeface="Segoe WPC"/>
              </a:rPr>
              <a:t>jQuery Code Snippets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761BE4-BD7B-4CB7-992C-453B9FBA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859197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DA2827-E1D3-4EC7-89DD-AA98C029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check</a:t>
            </a:r>
            <a:r>
              <a:rPr lang="ko-KR" altLang="en-US" dirty="0"/>
              <a:t> 박스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24E70D2-08C8-47EE-A1FB-621AA91E8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512" y="1297940"/>
            <a:ext cx="9477375" cy="27336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2F567-A5E0-43AA-80CC-7F884F6D2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1691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1A4802-C331-4421-BF36-39D2CA295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check</a:t>
            </a:r>
            <a:r>
              <a:rPr lang="ko-KR" altLang="en-US" dirty="0"/>
              <a:t> 박스 제어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4287A22-C0AB-425C-B55C-906B5F528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2587" y="1619250"/>
            <a:ext cx="8886825" cy="41433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99CF55-F306-49BB-A245-F9DD3931D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23554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D3B25-197B-4737-9F25-946B4418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3D02C2-C6C3-4B0D-9FCF-2C1F2C5D1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7BB059-DB4C-4730-89AF-7337D52B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76205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417C1-A55B-4760-8FB7-962E4EE82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Ajax</a:t>
            </a:r>
            <a:r>
              <a:rPr lang="ko-KR" altLang="en-US" dirty="0"/>
              <a:t>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D63BCC-04D6-402A-A22D-5D64E5899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웹 서버에서 </a:t>
            </a:r>
            <a:r>
              <a:rPr lang="ko-KR" altLang="en-US" dirty="0">
                <a:solidFill>
                  <a:srgbClr val="000000"/>
                </a:solidFill>
                <a:latin typeface="Verdana" panose="020B0604030504040204" pitchFamily="34" charset="0"/>
              </a:rPr>
              <a:t>페이지가 로드 된 후에 데이터를 읽을 수 있다</a:t>
            </a:r>
            <a:endParaRPr lang="ko-KR" alt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페이지를 다시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로드하지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않고 웹 페이지 업데이트가 가능합니다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백그라운드에서 웹서버로 데이터를 보내고 </a:t>
            </a:r>
            <a:r>
              <a:rPr lang="ko-KR" altLang="en-US" dirty="0">
                <a:solidFill>
                  <a:srgbClr val="000000"/>
                </a:solidFill>
                <a:latin typeface="Verdana" panose="020B0604030504040204" pitchFamily="34" charset="0"/>
              </a:rPr>
              <a:t>받을 수 있습니다</a:t>
            </a:r>
            <a:r>
              <a:rPr lang="en-US" altLang="ko-KR" dirty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C18ED7-A5A6-4BD0-9FE9-AB59732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03054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B7C66-6C7E-47EA-AAD0-A43ECBB9F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</a:t>
            </a:r>
            <a:r>
              <a:rPr lang="ko-KR" altLang="en-US" dirty="0"/>
              <a:t>의 작동원리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F97720-4157-433C-80E8-D0528851D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15" y="1296389"/>
            <a:ext cx="5099685" cy="4788729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8AE38B-CA0A-47F3-BBE2-99ABC6917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18365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F8D6D3-3203-4C21-B926-CE48B55C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b="0" i="0" dirty="0" err="1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XMLHttpRequest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객체 메서드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91F307B-013A-4EED-A17A-52AEE06F2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8598" y="1286193"/>
            <a:ext cx="732504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423D90-4050-4544-A2BD-148A3D960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50316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8DF32-9E41-43BF-BF73-37D83D578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0" i="0" dirty="0" err="1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XMLHttpRequest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개체 속성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FEBAE7E-A00B-4C48-8342-041A6BDAB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737" y="1204913"/>
            <a:ext cx="9999965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693F37-945B-41C6-A400-0C8F97138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76339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B362BB-7E23-41BA-9222-31D765DE6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7997B-3A56-4F47-B5FC-DE7D32A44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Ajax</a:t>
            </a:r>
            <a:r>
              <a:rPr lang="ko-KR" altLang="en-US" dirty="0"/>
              <a:t>의 경우에는 웹서버로부터 요청을 받아야 하므로</a:t>
            </a:r>
            <a:r>
              <a:rPr lang="en-US" altLang="ko-KR" dirty="0"/>
              <a:t>, php</a:t>
            </a:r>
            <a:r>
              <a:rPr lang="ko-KR" altLang="en-US" dirty="0"/>
              <a:t>나 </a:t>
            </a:r>
            <a:r>
              <a:rPr lang="en-US" altLang="ko-KR" dirty="0"/>
              <a:t>asp, tomcat</a:t>
            </a:r>
            <a:r>
              <a:rPr lang="ko-KR" altLang="en-US" dirty="0"/>
              <a:t>등의 웹서버가 있어야 테스트가 가능합니다</a:t>
            </a:r>
            <a:r>
              <a:rPr lang="en-US" altLang="ko-KR" dirty="0"/>
              <a:t>. </a:t>
            </a:r>
            <a:r>
              <a:rPr lang="ko-KR" altLang="en-US" dirty="0"/>
              <a:t>지금까지는 로컬에서 충분히 가능했으나 </a:t>
            </a:r>
            <a:r>
              <a:rPr lang="en-US" altLang="ko-KR" dirty="0"/>
              <a:t>ajax</a:t>
            </a:r>
            <a:r>
              <a:rPr lang="ko-KR" altLang="en-US" dirty="0"/>
              <a:t>부터는 별도의 서버가 있어야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과정에서는 </a:t>
            </a:r>
            <a:r>
              <a:rPr lang="ko-KR" altLang="en-US" dirty="0" err="1"/>
              <a:t>톰캣과</a:t>
            </a:r>
            <a:r>
              <a:rPr lang="ko-KR" altLang="en-US" dirty="0"/>
              <a:t> 이클립스를 이용해 진행하겠습니다</a:t>
            </a:r>
            <a:r>
              <a:rPr lang="en-US" altLang="ko-KR" dirty="0"/>
              <a:t>. </a:t>
            </a:r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Lato" panose="020F0502020204030203" pitchFamily="34" charset="0"/>
              </a:rPr>
              <a:t>http://asq.kr/VIAVd3DAHqui  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ato" panose="020F0502020204030203" pitchFamily="34" charset="0"/>
              </a:rPr>
              <a:t>에서 필요한 프로그램들을 다운받으세요 </a:t>
            </a:r>
            <a:endParaRPr lang="en-US" altLang="ko-KR" b="0" i="0" dirty="0">
              <a:solidFill>
                <a:srgbClr val="333333"/>
              </a:solidFill>
              <a:effectLst/>
              <a:latin typeface="Lato" panose="020F0502020204030203" pitchFamily="34" charset="0"/>
            </a:endParaRP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5B24DA-45FC-460D-AE12-DA0270459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57088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C1D91-A156-41A8-B557-C5391AC1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설치절차및</a:t>
            </a:r>
            <a:r>
              <a:rPr lang="ko-KR" altLang="en-US" dirty="0"/>
              <a:t> 준비작업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7BAC24-F3E3-4E25-B4EB-3C2BF9148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 설치</a:t>
            </a:r>
            <a:endParaRPr lang="en-US" altLang="ko-KR" dirty="0"/>
          </a:p>
          <a:p>
            <a:r>
              <a:rPr lang="ko-KR" altLang="en-US" dirty="0" err="1"/>
              <a:t>톰캣은</a:t>
            </a:r>
            <a:r>
              <a:rPr lang="ko-KR" altLang="en-US" dirty="0"/>
              <a:t> 압축을 풀어놓는다 </a:t>
            </a:r>
            <a:endParaRPr lang="en-US" altLang="ko-KR" dirty="0"/>
          </a:p>
          <a:p>
            <a:r>
              <a:rPr lang="ko-KR" altLang="en-US" dirty="0"/>
              <a:t>스프링은 </a:t>
            </a:r>
            <a:r>
              <a:rPr lang="ko-KR" altLang="en-US" dirty="0" err="1"/>
              <a:t>더블클릭하면</a:t>
            </a:r>
            <a:r>
              <a:rPr lang="ko-KR" altLang="en-US" dirty="0"/>
              <a:t> 압축이 풀리는데 알집이 있을 경우에는 압축이 </a:t>
            </a:r>
            <a:r>
              <a:rPr lang="ko-KR" altLang="en-US" dirty="0" err="1"/>
              <a:t>안풀린다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그럴 경우에는 </a:t>
            </a:r>
            <a:r>
              <a:rPr lang="en-US" altLang="ko-KR" dirty="0"/>
              <a:t>zip</a:t>
            </a:r>
            <a:r>
              <a:rPr lang="ko-KR" altLang="en-US" dirty="0"/>
              <a:t>파일로 다시 다운받아서 압축을 푼다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556BB3-32EF-428A-8508-EA2F93592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6974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6F1A3-5852-4856-A483-C51422C44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톰캣설정하기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DCA871-C4CB-4F87-A7B8-58626250F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window - preferences - server - runtime environment 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6AA56C-E4FA-4F20-ADB8-4B6E2B57A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240" y="1812253"/>
            <a:ext cx="8136158" cy="4364710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386409BB-3954-426E-B250-C8596C1A5E20}"/>
              </a:ext>
            </a:extLst>
          </p:cNvPr>
          <p:cNvSpPr/>
          <p:nvPr/>
        </p:nvSpPr>
        <p:spPr>
          <a:xfrm>
            <a:off x="6309360" y="2865120"/>
            <a:ext cx="711200" cy="304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8D74CF6-3FD9-4BA7-8B8D-926DDD333F7E}"/>
              </a:ext>
            </a:extLst>
          </p:cNvPr>
          <p:cNvCxnSpPr/>
          <p:nvPr/>
        </p:nvCxnSpPr>
        <p:spPr>
          <a:xfrm flipH="1">
            <a:off x="7020560" y="2987040"/>
            <a:ext cx="291899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9BF9B62-22BF-43D3-B8D5-74E2F2B10209}"/>
              </a:ext>
            </a:extLst>
          </p:cNvPr>
          <p:cNvSpPr txBox="1"/>
          <p:nvPr/>
        </p:nvSpPr>
        <p:spPr>
          <a:xfrm>
            <a:off x="10048240" y="2865120"/>
            <a:ext cx="117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add</a:t>
            </a:r>
            <a:r>
              <a:rPr lang="ko-KR" altLang="en-US" dirty="0"/>
              <a:t>를 누른다 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CCDAA2FE-93EC-4A4A-BF3B-500A44FC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212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B12A5-1F54-4C45-97C4-E91C6173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Hello.html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D84B765-1EEF-481A-9681-098163FCC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403" y="1204913"/>
            <a:ext cx="883119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40349-CF28-413B-AE73-073CE501C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17449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319843-672F-4AB6-A591-8629D7163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280" y="1219674"/>
            <a:ext cx="5377968" cy="47442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0DF0822-0799-4002-B7E5-EFFCD9F8A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톰캣설정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B93966-FD3F-4F77-9E04-076465898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728438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EBC7A-2D65-4D94-AE37-265C3BEEA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톰캣설정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376BEB-DC01-4C8F-B040-494691CA4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480" y="1467748"/>
            <a:ext cx="7109142" cy="4446011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5F8A8-2C1A-4324-ABE4-EC430D3E5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380963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4D674-37CD-481A-B9D4-F14723E1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톰캣설정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D87AD2C-6B4B-4926-BFC7-607F752CE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6102" y="1357313"/>
            <a:ext cx="5179795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F23BB9-B46D-40B5-A0A6-A011F5708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221534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0BAFA2-D91E-4FF8-847A-AC8AE5F0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톰캣설정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DF10F1-F15B-4C45-881B-5A9183FF8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0336" y="1204913"/>
            <a:ext cx="5731328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A925F1-FF67-4986-A386-3EBBF41A7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1649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CD934-CD12-4440-90CE-CF3BAB090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dynamic web server  </a:t>
            </a:r>
            <a:r>
              <a:rPr lang="ko-KR" altLang="en-US" dirty="0"/>
              <a:t>프로젝트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1E5A65-F32A-4B9B-BBDC-98A00918D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file - new - dynamic web server </a:t>
            </a:r>
            <a:r>
              <a:rPr lang="ko-KR" altLang="en-US" dirty="0"/>
              <a:t>만일 </a:t>
            </a:r>
            <a:r>
              <a:rPr lang="ko-KR" altLang="en-US" dirty="0" err="1"/>
              <a:t>안보인다면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file - new - other - web - dynamic web server 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1EDE0D6-11CB-4D0C-B425-E89ABD00C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080" y="2263278"/>
            <a:ext cx="5648960" cy="3710802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D993E-F709-4148-97CD-465F117C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199151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36EE0-A033-426A-A4FE-15B542EF5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project-name : </a:t>
            </a:r>
            <a:r>
              <a:rPr lang="en-US" altLang="ko-KR" dirty="0" err="1"/>
              <a:t>ajaxtest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76D2AC-73E0-45C3-BCDA-197D2AF4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7746"/>
            <a:ext cx="4688840" cy="458436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EC880C-1C53-4963-801D-611FB86C0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07889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AFD736-BD7E-46DD-9387-B94F323D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ajaxcall1.jsp(</a:t>
            </a:r>
            <a:r>
              <a:rPr lang="en-US" altLang="ko-KR" dirty="0" err="1"/>
              <a:t>WebContent</a:t>
            </a:r>
            <a:r>
              <a:rPr lang="ko-KR" altLang="en-US" dirty="0"/>
              <a:t>아래에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456B28DE-3618-4B85-AA63-FB448B790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8870" y="1269048"/>
            <a:ext cx="6743700" cy="4152900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52957C-3346-457D-96A0-8A55B7FB5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890639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FF89C9-47E1-4DB4-9188-C9562F8A3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ajax_info.txt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B88C63-8CE8-4F03-94E9-FCB6055B2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0EEAE0-4803-4444-80B9-EA04A254E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04546"/>
            <a:ext cx="2505075" cy="16573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38B5FA-7581-4059-BDB4-A173EF8B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098201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75C225-1D84-43D3-A789-6319ADF9D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위치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CC024AA-A02B-4B15-AC29-61E7AD51F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937" y="1369378"/>
            <a:ext cx="3743325" cy="38100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5C9E8-2681-40E9-9C78-3AA14E3D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47862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41C802-C3E7-4EAF-9DF5-1DDCBE8C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파라미터전달하기</a:t>
            </a:r>
            <a:r>
              <a:rPr lang="en-US" altLang="ko-KR" dirty="0"/>
              <a:t>(ajaxcall2.jsp)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B8FA905-7301-4840-9F26-95A8A807A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2088" y="1225233"/>
            <a:ext cx="658302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0D65C-D176-44BA-A507-716D0C5F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199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613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5BA78C-E0A0-4832-9D86-E09B1B61F7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6D40CC-F448-480C-A58D-E8E2372534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24494A-268D-4C71-B375-FD5DEBDE4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98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A77944-3E7C-47A8-BBFD-CEE55D52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이전의 자바스크립트 문법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CFCC88-3F8F-4AA3-9F6D-B99782181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&lt;script type="text/</a:t>
            </a:r>
            <a:r>
              <a:rPr lang="en-US" altLang="ko-KR" dirty="0" err="1"/>
              <a:t>javascript</a:t>
            </a:r>
            <a:r>
              <a:rPr lang="en-US" altLang="ko-KR" dirty="0"/>
              <a:t>"&gt;&lt;!--</a:t>
            </a:r>
          </a:p>
          <a:p>
            <a:r>
              <a:rPr lang="en-US" altLang="ko-KR" dirty="0"/>
              <a:t>    ...</a:t>
            </a:r>
          </a:p>
          <a:p>
            <a:r>
              <a:rPr lang="en-US" altLang="ko-KR" dirty="0"/>
              <a:t>//--&gt;&lt;/script&gt;</a:t>
            </a:r>
          </a:p>
          <a:p>
            <a:endParaRPr lang="en-US" altLang="ko-KR" dirty="0"/>
          </a:p>
          <a:p>
            <a:r>
              <a:rPr lang="ko-KR" altLang="en-US" dirty="0"/>
              <a:t>현재는 이렇게 쓰지 않습니다</a:t>
            </a:r>
            <a:r>
              <a:rPr lang="en-US" altLang="ko-KR" dirty="0"/>
              <a:t>. </a:t>
            </a:r>
            <a:r>
              <a:rPr lang="ko-KR" altLang="en-US" dirty="0"/>
              <a:t>자바스크립트는 </a:t>
            </a:r>
            <a:r>
              <a:rPr lang="en-US" altLang="ko-KR" dirty="0"/>
              <a:t>&lt;script&gt; </a:t>
            </a:r>
            <a:r>
              <a:rPr lang="ko-KR" altLang="en-US" dirty="0"/>
              <a:t>에서 </a:t>
            </a:r>
            <a:r>
              <a:rPr lang="en-US" altLang="ko-KR" dirty="0"/>
              <a:t>&lt;/script&gt;</a:t>
            </a:r>
            <a:r>
              <a:rPr lang="ko-KR" altLang="en-US" dirty="0"/>
              <a:t>사이에 코드를 기술하면 됩니다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C6767C-BDBB-45DE-9317-3EE951BA8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028453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4C2A59-E4F3-4A30-82C0-EE8F12602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receive1.jsp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3F8125D-90D1-4596-B154-31AFE6BFD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8385" y="1384300"/>
            <a:ext cx="7067550" cy="197167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6C6578-67F1-4F54-A9CF-C731BFC9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792295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E3DF3-A1BD-477F-9B93-1B40D2AC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디버깅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997ADA-4E3E-412F-992F-DF3640C81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F12</a:t>
            </a:r>
            <a:r>
              <a:rPr lang="ko-KR" altLang="en-US" dirty="0"/>
              <a:t>버튼 </a:t>
            </a:r>
            <a:r>
              <a:rPr lang="en-US" altLang="ko-KR" dirty="0"/>
              <a:t>-console  </a:t>
            </a:r>
            <a:r>
              <a:rPr lang="ko-KR" altLang="en-US" dirty="0"/>
              <a:t>탭을 누른다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4A76F93-12E6-4BD9-A239-D2FE9ADCE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378912"/>
            <a:ext cx="9885680" cy="1626104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2E35C1-DFFD-43D5-A728-89EF3D14E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518072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49B21E-0892-4EF3-A19F-A2AF4867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jquery</a:t>
            </a:r>
            <a:r>
              <a:rPr lang="en-US" altLang="ko-KR" dirty="0"/>
              <a:t> ajax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DF3639-925D-4642-AEA9-8D1EBACE0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https://api.jquery.com/jquery.ajax/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48CE56-6247-4999-AF4C-A6B73FD96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032" y="2406967"/>
            <a:ext cx="6124575" cy="30194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B69AD7-7746-4D20-9AD3-EAB53C256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250642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303DD-4996-4D1C-A41B-A24BD7417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ajaxcall3.jsp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A468A8F-D4FA-4893-A742-45E034DFB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700" y="1333500"/>
            <a:ext cx="9372600" cy="47148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EC1BEC-09DD-44FA-B379-2978EB672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186285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9632F-D0B3-4CD2-8C89-DE013331A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ajaxcall4.jsp  post</a:t>
            </a:r>
            <a:r>
              <a:rPr lang="ko-KR" altLang="en-US" dirty="0"/>
              <a:t>방식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A7E3F37-6411-4BD8-AFA4-8A4A1B634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061" y="1235393"/>
            <a:ext cx="7158597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CDC608-0BC4-4246-B8DE-68185331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951291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3C68A-5921-408F-81EA-2F86E560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ajaxcall5.jsp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83E5F57-330F-4C57-9CA4-F4AE6F930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216" y="1204913"/>
            <a:ext cx="7057568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A4FA85-8C79-495A-8A15-77BD9609F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71166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B7E889-4B47-4AC1-A824-7F245E402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receive2.jsp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DF5D438-3B10-47EC-B3C4-F93F98FD1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327" y="1657350"/>
            <a:ext cx="7591425" cy="17716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E53F4-EF97-4377-BA8D-284FFE12D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18105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87F36-DA99-44B4-88C4-8DB78EFC9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ajaxcall6.jsp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D8EB66B-858E-4113-B5FD-C9ADACDDE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319" y="1204913"/>
            <a:ext cx="8643362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6ADFB-A71F-4A67-A3CC-FAF174EC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93987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02753-8D33-40EA-BB2A-E7F7603FA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ajaxcall6.jsp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BC14B94-089D-4B0A-BB55-9EB180D72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3246" y="1306513"/>
            <a:ext cx="7565828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AFEB2C-2508-4777-9604-BDCAB5F87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255306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95C1FE-4FF4-4035-B6CC-16139048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board_list.jsp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EEF0CF1-EA42-4C94-85CE-861F59C29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927" y="1602423"/>
            <a:ext cx="7743825" cy="34861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DA05D3-C8F0-451B-BD4F-9D3A645E8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209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832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AF891-3AE0-4AFC-BE7B-17CDFF3B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외부스크립트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0DCB18-08D4-40BE-A47C-4C3DEB128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sample1.html,  /</a:t>
            </a:r>
            <a:r>
              <a:rPr lang="en-US" altLang="ko-KR" b="0" i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js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/myscript.js</a:t>
            </a:r>
          </a:p>
          <a:p>
            <a:endParaRPr lang="en-US" altLang="ko-KR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8AF2D5-141E-45FA-8AB3-B8B23B368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06" y="1761941"/>
            <a:ext cx="8782050" cy="38576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62115B-5EC9-49C5-99A7-8D1C6AB41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305" y="5738811"/>
            <a:ext cx="4762500" cy="876300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E198EF9-7FA7-4645-8638-4F2FEF29F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881253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04127-AA15-4133-8D52-BECE172DF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스프링 이클립스 </a:t>
            </a:r>
            <a:r>
              <a:rPr lang="en-US" altLang="ko-KR" dirty="0"/>
              <a:t>- </a:t>
            </a:r>
            <a:r>
              <a:rPr lang="ko-KR" altLang="en-US" dirty="0"/>
              <a:t>서버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8DB7B5-36A0-45C6-8138-63FAC5DE5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window - preferences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F05C69-F919-472F-A482-64400388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29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76EB9-CC3C-43FA-9867-AD5E363CD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E54CA-3776-4D95-BD74-CA9F75356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HTML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안에 직접 스크립트를 작성하는 방식은 대개 스크립트가 아주 간단할 때만 사용합니다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스크립트가 길어지면 별개의 분리된 파일로 만들어 저장하는 것이 좋습니다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스크립트를 별도의 파일에 작성하면 브라우저가 스크립트를 다운받아 </a:t>
            </a:r>
            <a:r>
              <a:rPr lang="ko-KR" altLang="en-US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캐시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(cache)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에 저장하기 때문에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성능상의 이점이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여러 페이지에서 동일한 스크립트를 사용하는 경우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브라우저는 페이지가 바뀔 때마다 스크립트를 새로 다운받지 않고 캐시로부터 스크립트를 가져와 사용합니다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스크립트 파일을 한 번만 다운받으면 되죠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이를 통해 트래픽이 절약되고 웹 페이지의 실제 속도가 빨라집니다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601B7C-7520-4F1E-81BC-87F078CE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985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F401B9-652E-49D9-9CE6-A10936C10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src</a:t>
            </a:r>
            <a:r>
              <a:rPr lang="ko-KR" altLang="en-US" dirty="0"/>
              <a:t>속성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DFA90-B33B-40DF-ADCE-BEB47ADA3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&lt;script&gt; </a:t>
            </a:r>
            <a:r>
              <a:rPr lang="ko-KR" altLang="en-US" dirty="0"/>
              <a:t>태그는 </a:t>
            </a:r>
            <a:r>
              <a:rPr lang="en-US" altLang="ko-KR" dirty="0" err="1"/>
              <a:t>src</a:t>
            </a:r>
            <a:r>
              <a:rPr lang="en-US" altLang="ko-KR" dirty="0"/>
              <a:t> </a:t>
            </a:r>
            <a:r>
              <a:rPr lang="ko-KR" altLang="en-US" dirty="0"/>
              <a:t>속성과 내부 코드를 동시에 가지지 못합니다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 코드는 실행되지 않습니다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E89EA5-F848-4FA5-A94D-028C3D7BCC3D}"/>
              </a:ext>
            </a:extLst>
          </p:cNvPr>
          <p:cNvSpPr txBox="1"/>
          <p:nvPr/>
        </p:nvSpPr>
        <p:spPr>
          <a:xfrm>
            <a:off x="914398" y="2139518"/>
            <a:ext cx="8487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 </a:t>
            </a:r>
            <a:r>
              <a:rPr lang="en-US" altLang="ko-KR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file.js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ko-KR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b="0" i="0" dirty="0" err="1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속성이 사용되었으므로 이 코드는 무시됩니다</a:t>
            </a:r>
            <a:r>
              <a:rPr lang="en-US" altLang="ko-KR" b="0" i="0" dirty="0"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4C1E4-5C06-4C8C-BA68-363A48C7DEED}"/>
              </a:ext>
            </a:extLst>
          </p:cNvPr>
          <p:cNvSpPr txBox="1"/>
          <p:nvPr/>
        </p:nvSpPr>
        <p:spPr>
          <a:xfrm>
            <a:off x="914397" y="3613211"/>
            <a:ext cx="93304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 </a:t>
            </a:r>
            <a:r>
              <a:rPr lang="en-US" altLang="ko-KR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file.js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"&gt;&lt;/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   </a:t>
            </a:r>
            <a:r>
              <a:rPr lang="ko-KR" altLang="en-US" b="0" i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둘중</a:t>
            </a:r>
            <a:r>
              <a:rPr lang="ko-KR" alt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하나를 선택해서 사용해야 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en-US" altLang="ko-KR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67046F4-AFED-45E7-9099-E0BB248B7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272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3AEAB5-CBE3-405F-98A4-50119F4A5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E1C8A5-D161-46CB-B4AB-4C9F2A9CB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statement </a:t>
            </a:r>
            <a:r>
              <a:rPr lang="ko-KR" altLang="en-US" dirty="0"/>
              <a:t>은 어떤 작업을 수행하는 문법 구조</a:t>
            </a:r>
            <a:r>
              <a:rPr lang="en-US" altLang="ko-KR" dirty="0"/>
              <a:t>(syntax structure)</a:t>
            </a:r>
            <a:r>
              <a:rPr lang="ko-KR" altLang="en-US" dirty="0"/>
              <a:t>와 명령어</a:t>
            </a:r>
            <a:r>
              <a:rPr lang="en-US" altLang="ko-KR" dirty="0"/>
              <a:t>(command)</a:t>
            </a:r>
            <a:r>
              <a:rPr lang="ko-KR" altLang="en-US" dirty="0"/>
              <a:t>를 의미합니다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앞서 ‘</a:t>
            </a:r>
            <a:r>
              <a:rPr lang="en-US" altLang="ko-KR" dirty="0"/>
              <a:t>Hello, world!’ </a:t>
            </a:r>
            <a:r>
              <a:rPr lang="ko-KR" altLang="en-US" dirty="0"/>
              <a:t>메시지를 보여주는 </a:t>
            </a:r>
            <a:r>
              <a:rPr lang="en-US" altLang="ko-KR" dirty="0"/>
              <a:t>alert('Hello, world!') </a:t>
            </a:r>
            <a:r>
              <a:rPr lang="ko-KR" altLang="en-US" dirty="0"/>
              <a:t>문을 확인한 바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코드엔 원하는 만큼 문을 작성할 수 있습니다</a:t>
            </a:r>
            <a:r>
              <a:rPr lang="en-US" altLang="ko-KR" dirty="0"/>
              <a:t>. </a:t>
            </a: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서로 다른 문은 세미콜론으로 구분합니다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아래 코드는 </a:t>
            </a:r>
            <a:r>
              <a:rPr lang="en-US" altLang="ko-KR" dirty="0"/>
              <a:t>'Hello World’</a:t>
            </a:r>
            <a:r>
              <a:rPr lang="ko-KR" altLang="en-US" dirty="0"/>
              <a:t>를 두 개의 </a:t>
            </a:r>
            <a:r>
              <a:rPr lang="en-US" altLang="ko-KR" dirty="0"/>
              <a:t>alert </a:t>
            </a:r>
            <a:r>
              <a:rPr lang="ko-KR" altLang="en-US" dirty="0"/>
              <a:t>문으로 나눈 예시입니다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'World'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altLang="ko-KR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'World'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24486B-6C40-4620-91F5-2CE586FD4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217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81464-AC0A-42F9-A859-4A3825E4C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세미콜론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8A241A-B3ED-4508-AAA6-F78D75CD0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ko-KR" altLang="en-US" b="1" i="0" u="sng" dirty="0">
                <a:solidFill>
                  <a:srgbClr val="666666"/>
                </a:solidFill>
                <a:effectLst/>
                <a:latin typeface="BlinkMacSystemFont"/>
                <a:hlinkClick r:id="rId2"/>
              </a:rPr>
              <a:t>세미콜론</a:t>
            </a:r>
            <a:endParaRPr lang="ko-KR" altLang="en-US" b="1" i="0" dirty="0">
              <a:solidFill>
                <a:srgbClr val="333333"/>
              </a:solidFill>
              <a:effectLst/>
              <a:latin typeface="BlinkMacSystemFon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줄 바꿈이 있다면 세미콜론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(semicolon)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을 생략할 수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자바스크립트는 줄 바꿈이 있으면 이를 ‘암시적’ 세미콜론으로 해석합니다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이런 동작 방식을 </a:t>
            </a:r>
            <a:r>
              <a:rPr lang="ko-KR" altLang="en-US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3"/>
              </a:rPr>
              <a:t>세미콜론 자동 삽입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3"/>
              </a:rPr>
              <a:t>(automatic semicolon insertion)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이라 부릅니다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대부분의 경우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줄 바꿈은 세미콜론을 의미합니다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하지만 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BlinkMacSystemFont"/>
              </a:rPr>
              <a:t>'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대부분의 </a:t>
            </a:r>
            <a:r>
              <a:rPr lang="ko-KR" altLang="en-US" b="1" i="0" dirty="0" err="1">
                <a:solidFill>
                  <a:srgbClr val="333333"/>
                </a:solidFill>
                <a:effectLst/>
                <a:latin typeface="BlinkMacSystemFont"/>
              </a:rPr>
              <a:t>경우’가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 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BlinkMacSystemFont"/>
              </a:rPr>
              <a:t>'</a:t>
            </a:r>
            <a:r>
              <a:rPr lang="ko-KR" altLang="en-US" b="1" i="0" dirty="0" err="1">
                <a:solidFill>
                  <a:srgbClr val="333333"/>
                </a:solidFill>
                <a:effectLst/>
                <a:latin typeface="BlinkMacSystemFont"/>
              </a:rPr>
              <a:t>항상’을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BlinkMacSystemFont"/>
              </a:rPr>
              <a:t> 의미하진 않습니다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BlinkMacSystemFon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아래와 같이 줄 바꿈이 세미콜론을 의미하지 않는 경우도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33E1663-E541-48AF-8012-E77F24B234C5}"/>
              </a:ext>
            </a:extLst>
          </p:cNvPr>
          <p:cNvSpPr/>
          <p:nvPr/>
        </p:nvSpPr>
        <p:spPr>
          <a:xfrm>
            <a:off x="1642369" y="4385569"/>
            <a:ext cx="2858610" cy="11008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algn="ctr"/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algn="ctr"/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A6699-A97C-4047-89E0-3F55ED24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535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85F8B-533E-4261-89E8-F6A4975B0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[]</a:t>
            </a:r>
            <a:r>
              <a:rPr lang="ko-KR" altLang="en-US" dirty="0"/>
              <a:t>대괄호 앞에는 세미콜론 생략 불가</a:t>
            </a:r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4D50D546-29DA-466F-856A-2C0C2AD02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2369" y="1454413"/>
            <a:ext cx="6591300" cy="1809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AC39FA-0399-4153-B9D2-3D7B98D54E45}"/>
              </a:ext>
            </a:extLst>
          </p:cNvPr>
          <p:cNvSpPr txBox="1"/>
          <p:nvPr/>
        </p:nvSpPr>
        <p:spPr>
          <a:xfrm>
            <a:off x="1202369" y="3747246"/>
            <a:ext cx="99568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0" i="1" dirty="0">
                <a:solidFill>
                  <a:srgbClr val="333333"/>
                </a:solidFill>
                <a:effectLst/>
                <a:latin typeface="BlinkMacSystemFont"/>
              </a:rPr>
              <a:t>세미콜론은 생략할 수 있습니다</a:t>
            </a:r>
            <a:r>
              <a:rPr lang="en-US" altLang="ko-KR" sz="1600" b="0" i="1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  <a:r>
              <a:rPr lang="ko-KR" altLang="en-US" sz="1600" b="0" i="1" dirty="0">
                <a:solidFill>
                  <a:srgbClr val="333333"/>
                </a:solidFill>
                <a:effectLst/>
                <a:latin typeface="BlinkMacSystemFont"/>
              </a:rPr>
              <a:t> 하지만 세미콜론을 사용하는 것이 더 안전하므로 이를 기억하고 따르도록 합시다</a:t>
            </a:r>
            <a:endParaRPr lang="ko-KR" altLang="en-US" sz="1600" i="1" dirty="0"/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E38B1FA8-8CE6-4516-8718-707AE7A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654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33771-89DD-4863-8F43-0A473906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350B73-3251-4252-BCF5-8822EC138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주석은 스크립트의 어느 곳에나 작성할 수 있습니다</a:t>
            </a:r>
            <a:r>
              <a:rPr lang="en-US" altLang="ko-KR" dirty="0"/>
              <a:t>. </a:t>
            </a:r>
            <a:r>
              <a:rPr lang="ko-KR" altLang="en-US" dirty="0"/>
              <a:t>자바스크립트 엔진은 주석을 무시하기 때문에 주석의 위치는 실행에 영향을 주지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 </a:t>
            </a:r>
            <a:r>
              <a:rPr lang="ko-KR" altLang="en-US" dirty="0" err="1"/>
              <a:t>줄짜리</a:t>
            </a:r>
            <a:r>
              <a:rPr lang="ko-KR" altLang="en-US" dirty="0"/>
              <a:t> 주석은 두 개의 슬래시 </a:t>
            </a:r>
            <a:r>
              <a:rPr lang="en-US" altLang="ko-KR" dirty="0"/>
              <a:t>//</a:t>
            </a:r>
            <a:r>
              <a:rPr lang="ko-KR" altLang="en-US" dirty="0"/>
              <a:t>로 시작됩니다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슬래시 뒤엔 주석을 적어주면 됩니다</a:t>
            </a:r>
            <a:r>
              <a:rPr lang="en-US" altLang="ko-KR" dirty="0"/>
              <a:t>. </a:t>
            </a:r>
            <a:r>
              <a:rPr lang="ko-KR" altLang="en-US" dirty="0"/>
              <a:t>한 줄을 주석이 다 차지하는 형태도 있고 문 다음에 주석이 이어지는 형태도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여러 줄의 주석은 슬래시와 별표 </a:t>
            </a:r>
            <a:r>
              <a:rPr lang="en-US" altLang="ko-KR" dirty="0"/>
              <a:t>/*</a:t>
            </a:r>
            <a:r>
              <a:rPr lang="ko-KR" altLang="en-US" dirty="0"/>
              <a:t>로 시작해 별표와 슬래시 *</a:t>
            </a:r>
            <a:r>
              <a:rPr lang="en-US" altLang="ko-KR" dirty="0"/>
              <a:t>/</a:t>
            </a:r>
            <a:r>
              <a:rPr lang="ko-KR" altLang="en-US" dirty="0"/>
              <a:t>로 끝납니다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대부분의 에디터는 주석 처리 단축키를 지원합니다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블록을 지정하고 </a:t>
            </a:r>
            <a:r>
              <a:rPr lang="en-US" altLang="ko-KR" dirty="0"/>
              <a:t>. Ctrl+/ </a:t>
            </a:r>
            <a:r>
              <a:rPr lang="ko-KR" altLang="en-US" dirty="0"/>
              <a:t>를 누르면 원하는 코드를 주석 처리할 수 있습니다</a:t>
            </a:r>
            <a:endParaRPr lang="en-US" altLang="ko-KR" dirty="0"/>
          </a:p>
          <a:p>
            <a:r>
              <a:rPr lang="ko-KR" altLang="en-US" dirty="0"/>
              <a:t>여러 줄의 주석은 </a:t>
            </a:r>
            <a:r>
              <a:rPr lang="en-US" altLang="ko-KR" dirty="0" err="1"/>
              <a:t>Ctrl+Shift</a:t>
            </a:r>
            <a:r>
              <a:rPr lang="en-US" altLang="ko-KR" dirty="0"/>
              <a:t>+/ </a:t>
            </a:r>
            <a:r>
              <a:rPr lang="ko-KR" altLang="en-US" dirty="0"/>
              <a:t>를 누르면 됩니다</a:t>
            </a:r>
            <a:r>
              <a:rPr lang="en-US" altLang="ko-KR" dirty="0"/>
              <a:t>(</a:t>
            </a:r>
            <a:r>
              <a:rPr lang="ko-KR" altLang="en-US" err="1"/>
              <a:t>토글기능</a:t>
            </a:r>
            <a:r>
              <a:rPr lang="en-US" altLang="ko-KR"/>
              <a:t>)-</a:t>
            </a:r>
            <a:r>
              <a:rPr lang="ko-KR" altLang="en-US"/>
              <a:t>안먹음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FA838E7-4C71-4D62-AB99-2409F93F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328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DFBD7D-0477-43B3-984F-B2E0C87B8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엄격모드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A34660-B6D3-4895-B887-DFDBE1027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4546"/>
            <a:ext cx="10515600" cy="5453706"/>
          </a:xfrm>
        </p:spPr>
        <p:txBody>
          <a:bodyPr/>
          <a:lstStyle/>
          <a:p>
            <a:r>
              <a:rPr lang="ko-KR" altLang="en-US" dirty="0"/>
              <a:t>기존의 자바스크립트가 아니고 모던스크립트</a:t>
            </a:r>
            <a:r>
              <a:rPr lang="en-US" altLang="ko-KR" dirty="0"/>
              <a:t>(ES5)</a:t>
            </a:r>
            <a:r>
              <a:rPr lang="ko-KR" altLang="en-US" dirty="0"/>
              <a:t>의 엄격한 문법에 따른다 </a:t>
            </a:r>
            <a:endParaRPr lang="en-US" altLang="ko-KR" dirty="0"/>
          </a:p>
          <a:p>
            <a:r>
              <a:rPr lang="en-US" altLang="ko-KR" dirty="0"/>
              <a:t>"use</a:t>
            </a:r>
            <a:r>
              <a:rPr lang="ko-KR" altLang="en-US" dirty="0"/>
              <a:t> </a:t>
            </a:r>
            <a:r>
              <a:rPr lang="en-US" altLang="ko-KR" dirty="0"/>
              <a:t>strict"; </a:t>
            </a:r>
            <a:r>
              <a:rPr lang="ko-KR" altLang="en-US" dirty="0"/>
              <a:t>맨 위의 줄에 기술한다 </a:t>
            </a:r>
            <a:endParaRPr lang="en-US" altLang="ko-KR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흔히 발생하는 코딩 실수를 잡아내서 예외를 발생 시킵니다</a:t>
            </a:r>
            <a:r>
              <a:rPr lang="en-US" altLang="ko-KR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상대적으로 안전하지 않은 액션이 발생하는 것을 방지합니다</a:t>
            </a:r>
            <a:r>
              <a:rPr lang="en-US" altLang="ko-KR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정확하게 고려되지 않은 기능들을 비활성화 시킵니다</a:t>
            </a:r>
            <a:r>
              <a:rPr lang="en-US" altLang="ko-KR" sz="1800" b="0" i="0" dirty="0">
                <a:solidFill>
                  <a:srgbClr val="5C5C5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5C5C5C"/>
                </a:solidFill>
                <a:effectLst/>
                <a:latin typeface="Spoqa Han Sans"/>
              </a:rPr>
              <a:t>브라우저가 오래 되어서 콘솔 창에 </a:t>
            </a:r>
            <a:r>
              <a:rPr lang="en-US" altLang="ko-KR" b="0" i="0" dirty="0">
                <a:solidFill>
                  <a:srgbClr val="5C5C5C"/>
                </a:solidFill>
                <a:effectLst/>
                <a:latin typeface="Spoqa Han Sans"/>
              </a:rPr>
              <a:t>use strict</a:t>
            </a:r>
            <a:r>
              <a:rPr lang="ko-KR" altLang="en-US" b="0" i="0" dirty="0">
                <a:solidFill>
                  <a:srgbClr val="5C5C5C"/>
                </a:solidFill>
                <a:effectLst/>
                <a:latin typeface="Spoqa Han Sans"/>
              </a:rPr>
              <a:t>를 입력하는 게 불가능하다면 아래처럼 한다</a:t>
            </a:r>
            <a:endParaRPr lang="en-US" altLang="ko-KR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5C5C5C"/>
              </a:solidFill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5C5C5C"/>
              </a:solidFill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5C5C5C"/>
                </a:solidFill>
                <a:effectLst/>
                <a:latin typeface="Spoqa Han Sans"/>
              </a:rPr>
              <a:t>코드를 클래스와 모듈을 사용해 구성한다면 </a:t>
            </a:r>
            <a:r>
              <a:rPr lang="en-US" altLang="ko-KR" b="0" i="0" dirty="0">
                <a:solidFill>
                  <a:srgbClr val="5C5C5C"/>
                </a:solidFill>
                <a:effectLst/>
                <a:latin typeface="Spoqa Han Sans"/>
              </a:rPr>
              <a:t>"use strict"</a:t>
            </a:r>
            <a:r>
              <a:rPr lang="ko-KR" altLang="en-US" b="0" i="0" dirty="0">
                <a:solidFill>
                  <a:srgbClr val="5C5C5C"/>
                </a:solidFill>
                <a:effectLst/>
                <a:latin typeface="Spoqa Han Sans"/>
              </a:rPr>
              <a:t>를 생략해도 됩니다</a:t>
            </a:r>
            <a:endParaRPr lang="en-US" altLang="ko-KR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5C5C5C"/>
              </a:solidFill>
              <a:effectLst/>
              <a:latin typeface="Spoqa Han Sans"/>
            </a:endParaRPr>
          </a:p>
          <a:p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4E5419-3573-4D68-8131-7E6AB59D7EBE}"/>
              </a:ext>
            </a:extLst>
          </p:cNvPr>
          <p:cNvSpPr/>
          <p:nvPr/>
        </p:nvSpPr>
        <p:spPr>
          <a:xfrm>
            <a:off x="1358282" y="4403324"/>
            <a:ext cx="6019062" cy="11008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(function() { </a:t>
            </a:r>
          </a:p>
          <a:p>
            <a:r>
              <a:rPr lang="en-US" altLang="ko-KR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'use strict'; // ...</a:t>
            </a:r>
            <a:r>
              <a:rPr lang="ko-KR" altLang="en-US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테스트하려는 코드</a:t>
            </a:r>
            <a:r>
              <a:rPr lang="en-US" altLang="ko-KR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ko-KR" altLang="en-US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ko-KR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})()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ED5E87B-E38A-4DA5-9E51-B6BC6AC17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9762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1195B-3C55-4D4C-BA61-0044F34BD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변수와 상수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45A884-97CE-48DD-BFC8-02ED54805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변수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(variable)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는 데이터를 저장할 때 쓰이는 ‘이름이 붙은 저장소’ 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 </a:t>
            </a:r>
          </a:p>
          <a:p>
            <a:r>
              <a:rPr lang="ko-KR" altLang="en-US" dirty="0"/>
              <a:t>자바스크립트에선 </a:t>
            </a:r>
            <a:r>
              <a:rPr lang="en-US" altLang="ko-KR"/>
              <a:t>let </a:t>
            </a:r>
            <a:r>
              <a:rPr lang="ko-KR" altLang="en-US"/>
              <a:t>이나 </a:t>
            </a:r>
            <a:r>
              <a:rPr lang="en-US" altLang="ko-KR"/>
              <a:t>var </a:t>
            </a:r>
            <a:r>
              <a:rPr lang="ko-KR" altLang="en-US"/>
              <a:t>키워드를 </a:t>
            </a:r>
            <a:r>
              <a:rPr lang="ko-KR" altLang="en-US" dirty="0"/>
              <a:t>사용해 변수를 생성합니다</a:t>
            </a:r>
            <a:r>
              <a:rPr lang="en-US" altLang="ko-KR" dirty="0"/>
              <a:t>. </a:t>
            </a:r>
            <a:r>
              <a:rPr lang="ko-KR" altLang="en-US" dirty="0"/>
              <a:t>모던 스크립트의 경우 변환을 전재로 별도의 타입을 지정하는 경우도 있으나 본래의 자바스크립트는 변수 </a:t>
            </a:r>
            <a:r>
              <a:rPr lang="ko-KR" altLang="en-US" dirty="0" err="1"/>
              <a:t>선언시</a:t>
            </a:r>
            <a:r>
              <a:rPr lang="ko-KR" altLang="en-US" dirty="0"/>
              <a:t> </a:t>
            </a:r>
            <a:r>
              <a:rPr lang="en-US" altLang="ko-KR" dirty="0"/>
              <a:t> var </a:t>
            </a:r>
            <a:r>
              <a:rPr lang="ko-KR" altLang="en-US" dirty="0"/>
              <a:t>또는 </a:t>
            </a:r>
            <a:r>
              <a:rPr lang="en-US" altLang="ko-KR" dirty="0"/>
              <a:t>let </a:t>
            </a:r>
            <a:r>
              <a:rPr lang="ko-KR" altLang="en-US" dirty="0"/>
              <a:t>키워드만 사용할 뿐 변수의 형을 별도로 지정하지 않습니다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use strict</a:t>
            </a:r>
            <a:r>
              <a:rPr lang="ko-KR" altLang="en-US" dirty="0"/>
              <a:t>를 사용하지 않으면 변수를 선언하지 않아도 사용하면 바로 만들어서 정보를 저장할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874B45A-9EEC-4CAA-9960-6D3FB4726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054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576ED-09ED-4223-AB77-85E21E00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일차</a:t>
            </a:r>
            <a:r>
              <a:rPr lang="en-US" altLang="ko-KR" dirty="0"/>
              <a:t>(JavaScript </a:t>
            </a:r>
            <a:r>
              <a:rPr lang="ko-KR" altLang="en-US" dirty="0"/>
              <a:t>프로그래밍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4C0A7E-6D2B-4D34-8201-42BBE0F89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JavaScript, </a:t>
            </a:r>
            <a:r>
              <a:rPr lang="en-US" altLang="ko-KR" sz="1800" dirty="0" err="1"/>
              <a:t>JQuery</a:t>
            </a:r>
            <a:r>
              <a:rPr lang="en-US" altLang="ko-KR" sz="1800" dirty="0"/>
              <a:t> </a:t>
            </a:r>
            <a:r>
              <a:rPr lang="ko-KR" altLang="en-US" sz="1800" dirty="0"/>
              <a:t>소개</a:t>
            </a:r>
            <a:endParaRPr lang="en-US" altLang="ko-KR" sz="1800" dirty="0"/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개발 환경 구축</a:t>
            </a:r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기본 작성 방법</a:t>
            </a:r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함수와 함수형 프로그램</a:t>
            </a:r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변수와 자료형</a:t>
            </a:r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제어 </a:t>
            </a:r>
            <a:r>
              <a:rPr lang="ko-KR" altLang="en-US" sz="1800" dirty="0" err="1"/>
              <a:t>반복문</a:t>
            </a:r>
            <a:endParaRPr lang="ko-KR" altLang="en-US" sz="1800" dirty="0"/>
          </a:p>
          <a:p>
            <a:pPr marL="228600" lvl="1">
              <a:spcBef>
                <a:spcPts val="1000"/>
              </a:spcBef>
            </a:pPr>
            <a:r>
              <a:rPr lang="en-US" altLang="ko-KR" sz="1800" dirty="0"/>
              <a:t> </a:t>
            </a:r>
            <a:r>
              <a:rPr lang="ko-KR" altLang="en-US" sz="1800" dirty="0"/>
              <a:t>배열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0690B4-2688-41D8-A1F3-2212B0676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527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3D198-B5D0-4421-8C39-7CAE3D4F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변수 선언과 </a:t>
            </a:r>
            <a:r>
              <a:rPr lang="ko-KR" altLang="en-US" dirty="0" err="1"/>
              <a:t>사용예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767C9E3-6B50-42F3-892D-34BE236AA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179" y="1538287"/>
            <a:ext cx="3495675" cy="378142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6909EF-B927-4D24-A464-C23A792F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5717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242A9-D40E-4084-BD10-60ED68621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변수명</a:t>
            </a:r>
            <a:r>
              <a:rPr lang="ko-KR" altLang="en-US" dirty="0"/>
              <a:t> 규칙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24E12F-D477-4ECE-9D55-A6F52F71C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변수명에는 오직 문자와 숫자</a:t>
            </a:r>
            <a:r>
              <a:rPr lang="en-US" altLang="ko-KR" dirty="0"/>
              <a:t>, </a:t>
            </a:r>
            <a:r>
              <a:rPr lang="ko-KR" altLang="en-US" dirty="0"/>
              <a:t>그리고 기호 </a:t>
            </a:r>
            <a:r>
              <a:rPr lang="en-US" altLang="ko-KR" dirty="0"/>
              <a:t>$</a:t>
            </a:r>
            <a:r>
              <a:rPr lang="ko-KR" altLang="en-US" dirty="0"/>
              <a:t>와 </a:t>
            </a:r>
            <a:r>
              <a:rPr lang="en-US" altLang="ko-KR" dirty="0"/>
              <a:t>_</a:t>
            </a:r>
            <a:r>
              <a:rPr lang="ko-KR" altLang="en-US" dirty="0"/>
              <a:t>만 들어갈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 글자는 숫자가 될 수 없습니다</a:t>
            </a:r>
            <a:r>
              <a:rPr lang="en-US" altLang="ko-KR" dirty="0"/>
              <a:t>.</a:t>
            </a:r>
          </a:p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여러 단어를 조합하여 변수명을 만들 땐 </a:t>
            </a:r>
            <a:r>
              <a:rPr lang="ko-KR" altLang="en-US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카멜 표기법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(camelCase)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가 흔히 사용됩니다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</a:p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카멜 표기법은 단어를 차례대로 나열하면서 첫 단어를 제외한 각 단어의 첫 글자를 대문자로 작성합니다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dirty="0" err="1">
                <a:solidFill>
                  <a:srgbClr val="333333"/>
                </a:solidFill>
                <a:latin typeface="BlinkMacSystemFont"/>
              </a:rPr>
              <a:t>예약어는</a:t>
            </a: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 변수로 사용할 수 없습니다</a:t>
            </a:r>
            <a:r>
              <a:rPr lang="en-US" altLang="ko-KR" dirty="0">
                <a:solidFill>
                  <a:srgbClr val="333333"/>
                </a:solidFill>
                <a:latin typeface="BlinkMacSystemFont"/>
              </a:rPr>
              <a:t>. </a:t>
            </a:r>
          </a:p>
          <a:p>
            <a:r>
              <a:rPr lang="ko-KR" altLang="en-US" dirty="0"/>
              <a:t>자바스크립트는 대소문자를 구분합니다 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CF0068-0027-4EB8-9B33-99192CD8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2262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81BCF-33DF-4F90-B5A2-3E0B1A44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1F1DC1-637E-490C-9299-BEFFAEFEB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상수는 </a:t>
            </a:r>
            <a:r>
              <a:rPr lang="en-US" altLang="ko-KR" dirty="0"/>
              <a:t>const </a:t>
            </a:r>
            <a:r>
              <a:rPr lang="ko-KR" altLang="en-US" dirty="0"/>
              <a:t>키워드로 선언합니다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상수의 내용은 변경 불가입니다 </a:t>
            </a:r>
            <a:endParaRPr lang="en-US" altLang="ko-KR" dirty="0"/>
          </a:p>
          <a:p>
            <a:r>
              <a:rPr lang="ko-KR" altLang="en-US" dirty="0"/>
              <a:t>상수는 보통 대문자를 많이 사용합니다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24D6F2-FD9B-4129-9240-BE1087C42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62" y="3131875"/>
            <a:ext cx="9744075" cy="142875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02B931-EEF9-4D6B-BD34-3FD4D086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525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84354-04F6-4120-8859-53589C4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변수이름 </a:t>
            </a:r>
            <a:r>
              <a:rPr lang="ko-KR" altLang="en-US" dirty="0" err="1"/>
              <a:t>붙일때</a:t>
            </a:r>
            <a:r>
              <a:rPr lang="ko-KR" altLang="en-US" dirty="0"/>
              <a:t> 참고사항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441FDA-A535-40C1-95C4-99291DA6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userName</a:t>
            </a:r>
            <a:r>
              <a:rPr lang="en-US" altLang="ko-KR" dirty="0"/>
              <a:t> </a:t>
            </a:r>
            <a:r>
              <a:rPr lang="ko-KR" altLang="en-US" dirty="0"/>
              <a:t>이나 </a:t>
            </a:r>
            <a:r>
              <a:rPr lang="en-US" altLang="ko-KR" dirty="0" err="1"/>
              <a:t>shoppingCart</a:t>
            </a:r>
            <a:r>
              <a:rPr lang="ko-KR" altLang="en-US" dirty="0"/>
              <a:t>처럼 사람이 읽을 수 있는 이름을 사용하세요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무엇을 하고 있는지 명확히 알고 있지 않을 경우 외에는 </a:t>
            </a:r>
            <a:r>
              <a:rPr lang="ko-KR" altLang="en-US" dirty="0" err="1"/>
              <a:t>줄임말이나</a:t>
            </a:r>
            <a:r>
              <a:rPr lang="ko-KR" altLang="en-US" dirty="0"/>
              <a:t> </a:t>
            </a:r>
            <a:r>
              <a:rPr lang="en-US" altLang="ko-KR" dirty="0"/>
              <a:t>a, b, c</a:t>
            </a:r>
            <a:r>
              <a:rPr lang="ko-KR" altLang="en-US" dirty="0"/>
              <a:t>와 같은 짧은 이름은 피하세요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최대한 서술적이고 간결하게 명명해 주세요</a:t>
            </a:r>
            <a:r>
              <a:rPr lang="en-US" altLang="ko-KR" dirty="0"/>
              <a:t>. data</a:t>
            </a:r>
            <a:r>
              <a:rPr lang="ko-KR" altLang="en-US" dirty="0"/>
              <a:t>와 </a:t>
            </a:r>
            <a:r>
              <a:rPr lang="en-US" altLang="ko-KR" dirty="0"/>
              <a:t>value</a:t>
            </a:r>
            <a:r>
              <a:rPr lang="ko-KR" altLang="en-US" dirty="0"/>
              <a:t>는 나쁜 이름의 예시입니다</a:t>
            </a:r>
            <a:r>
              <a:rPr lang="en-US" altLang="ko-KR" dirty="0"/>
              <a:t>. </a:t>
            </a:r>
            <a:r>
              <a:rPr lang="ko-KR" altLang="en-US" dirty="0"/>
              <a:t>이런 이름은 아무것도 설명해주지 않습니다</a:t>
            </a:r>
            <a:r>
              <a:rPr lang="en-US" altLang="ko-KR" dirty="0"/>
              <a:t>. </a:t>
            </a:r>
            <a:r>
              <a:rPr lang="ko-KR" altLang="en-US" dirty="0"/>
              <a:t>코드 문맥상 변수가 가리키는 데이터나 값이 아주 명확할 때에만 이런 이름을 사용합시다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자신만의 규칙이나 소속된 팀의 규칙을 따르세요</a:t>
            </a:r>
            <a:r>
              <a:rPr lang="en-US" altLang="ko-KR" dirty="0"/>
              <a:t>. </a:t>
            </a:r>
            <a:r>
              <a:rPr lang="ko-KR" altLang="en-US" dirty="0"/>
              <a:t>만약 사이트 방문객을 </a:t>
            </a:r>
            <a:r>
              <a:rPr lang="en-US" altLang="ko-KR" dirty="0"/>
              <a:t>'user’</a:t>
            </a:r>
            <a:r>
              <a:rPr lang="ko-KR" altLang="en-US" dirty="0"/>
              <a:t>라고 부르기로 했다면</a:t>
            </a:r>
            <a:r>
              <a:rPr lang="en-US" altLang="ko-KR" dirty="0"/>
              <a:t>, </a:t>
            </a:r>
            <a:r>
              <a:rPr lang="ko-KR" altLang="en-US" dirty="0"/>
              <a:t>이와 관련된 변수를 </a:t>
            </a:r>
            <a:r>
              <a:rPr lang="en-US" altLang="ko-KR" dirty="0" err="1"/>
              <a:t>currentVisitor</a:t>
            </a:r>
            <a:r>
              <a:rPr lang="ko-KR" altLang="en-US" dirty="0"/>
              <a:t>나 </a:t>
            </a:r>
            <a:r>
              <a:rPr lang="en-US" altLang="ko-KR" dirty="0" err="1"/>
              <a:t>newManInTown</a:t>
            </a:r>
            <a:r>
              <a:rPr lang="ko-KR" altLang="en-US" dirty="0"/>
              <a:t>이 아닌 </a:t>
            </a:r>
            <a:r>
              <a:rPr lang="en-US" altLang="ko-KR" dirty="0" err="1"/>
              <a:t>currentUser</a:t>
            </a:r>
            <a:r>
              <a:rPr lang="ko-KR" altLang="en-US" dirty="0"/>
              <a:t>나 </a:t>
            </a:r>
            <a:r>
              <a:rPr lang="en-US" altLang="ko-KR" dirty="0" err="1"/>
              <a:t>newUser</a:t>
            </a:r>
            <a:r>
              <a:rPr lang="ko-KR" altLang="en-US" dirty="0"/>
              <a:t>라는 이름으로 지어야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50E958-132B-4599-82F9-963F49D8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668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A787C6-70C3-4202-8577-0D95697E4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자료형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1B851-AC97-4CEB-9201-8FC689DE8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자바스크립트도 자료형이 있습니다</a:t>
            </a:r>
            <a:r>
              <a:rPr lang="en-US" altLang="ko-KR" dirty="0"/>
              <a:t>. </a:t>
            </a:r>
            <a:r>
              <a:rPr lang="ko-KR" altLang="en-US" dirty="0"/>
              <a:t>다만 변수 </a:t>
            </a:r>
            <a:r>
              <a:rPr lang="ko-KR" altLang="en-US" dirty="0" err="1"/>
              <a:t>선언시</a:t>
            </a:r>
            <a:r>
              <a:rPr lang="ko-KR" altLang="en-US" dirty="0"/>
              <a:t> 자료형을 명시하지는 않습니다 </a:t>
            </a:r>
            <a:endParaRPr lang="en-US" altLang="ko-KR" dirty="0"/>
          </a:p>
          <a:p>
            <a:r>
              <a:rPr lang="ko-KR" altLang="en-US" dirty="0"/>
              <a:t>자바스크립트의 기본형</a:t>
            </a:r>
            <a:endParaRPr lang="en-US" altLang="ko-KR" dirty="0"/>
          </a:p>
          <a:p>
            <a:pPr lvl="1"/>
            <a:r>
              <a:rPr lang="ko-KR" altLang="en-US" dirty="0"/>
              <a:t>숫자형 </a:t>
            </a:r>
            <a:r>
              <a:rPr lang="en-US" altLang="ko-KR" dirty="0"/>
              <a:t>– </a:t>
            </a:r>
            <a:r>
              <a:rPr lang="ko-KR" altLang="en-US" dirty="0"/>
              <a:t>정수</a:t>
            </a:r>
            <a:r>
              <a:rPr lang="en-US" altLang="ko-KR" dirty="0"/>
              <a:t>, </a:t>
            </a:r>
            <a:r>
              <a:rPr lang="ko-KR" altLang="en-US" dirty="0"/>
              <a:t>부동 소수점 숫자 등의 숫자를 나타낼 때 사용합니다</a:t>
            </a:r>
            <a:r>
              <a:rPr lang="en-US" altLang="ko-KR" dirty="0"/>
              <a:t>. </a:t>
            </a:r>
            <a:r>
              <a:rPr lang="ko-KR" altLang="en-US" dirty="0"/>
              <a:t>정수의 한계는 </a:t>
            </a:r>
            <a:r>
              <a:rPr lang="en-US" altLang="ko-KR" dirty="0"/>
              <a:t>±253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bigint</a:t>
            </a:r>
            <a:r>
              <a:rPr lang="en-US" altLang="ko-KR" dirty="0"/>
              <a:t> – </a:t>
            </a:r>
            <a:r>
              <a:rPr lang="ko-KR" altLang="en-US" dirty="0"/>
              <a:t>길이 제약 없이 정수를 나타낼 수 있습니다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문자형 </a:t>
            </a:r>
            <a:r>
              <a:rPr lang="en-US" altLang="ko-KR" dirty="0"/>
              <a:t>– </a:t>
            </a:r>
            <a:r>
              <a:rPr lang="ko-KR" altLang="en-US" dirty="0"/>
              <a:t>빈 문자열이나 글자들로 이뤄진 문자열을 나타낼 때 사용합니다</a:t>
            </a:r>
            <a:r>
              <a:rPr lang="en-US" altLang="ko-KR" dirty="0"/>
              <a:t>. </a:t>
            </a:r>
            <a:r>
              <a:rPr lang="ko-KR" altLang="en-US" dirty="0"/>
              <a:t>단일 문자를 나타내는 별도의 자료형은 없습니다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불린형</a:t>
            </a:r>
            <a:r>
              <a:rPr lang="ko-KR" altLang="en-US" dirty="0"/>
              <a:t> </a:t>
            </a:r>
            <a:r>
              <a:rPr lang="en-US" altLang="ko-KR" dirty="0"/>
              <a:t>– true, false</a:t>
            </a:r>
            <a:r>
              <a:rPr lang="ko-KR" altLang="en-US" dirty="0"/>
              <a:t>를 나타낼 때 사용합니다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null – null </a:t>
            </a:r>
            <a:r>
              <a:rPr lang="ko-KR" altLang="en-US" dirty="0" err="1"/>
              <a:t>값만을</a:t>
            </a:r>
            <a:r>
              <a:rPr lang="ko-KR" altLang="en-US" dirty="0"/>
              <a:t> 위한 독립 </a:t>
            </a:r>
            <a:r>
              <a:rPr lang="ko-KR" altLang="en-US" dirty="0" err="1"/>
              <a:t>자료형입니다</a:t>
            </a:r>
            <a:r>
              <a:rPr lang="en-US" altLang="ko-KR" dirty="0"/>
              <a:t>. null</a:t>
            </a:r>
            <a:r>
              <a:rPr lang="ko-KR" altLang="en-US" dirty="0"/>
              <a:t>은 알 수 없는 값을 나타냅니다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undefined – undefined </a:t>
            </a:r>
            <a:r>
              <a:rPr lang="ko-KR" altLang="en-US" dirty="0" err="1"/>
              <a:t>값만을</a:t>
            </a:r>
            <a:r>
              <a:rPr lang="ko-KR" altLang="en-US" dirty="0"/>
              <a:t> 위한 독립 </a:t>
            </a:r>
            <a:r>
              <a:rPr lang="ko-KR" altLang="en-US" dirty="0" err="1"/>
              <a:t>자료형입니다</a:t>
            </a:r>
            <a:r>
              <a:rPr lang="en-US" altLang="ko-KR" dirty="0"/>
              <a:t>. undefined</a:t>
            </a:r>
            <a:r>
              <a:rPr lang="ko-KR" altLang="en-US" dirty="0"/>
              <a:t>는 할당되지 않은 값을 나타냅니다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객체형 </a:t>
            </a:r>
            <a:r>
              <a:rPr lang="en-US" altLang="ko-KR" dirty="0"/>
              <a:t>– </a:t>
            </a:r>
            <a:r>
              <a:rPr lang="ko-KR" altLang="en-US" dirty="0"/>
              <a:t>복잡한 데이터 구조를 표현할 때 사용합니다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심볼형 </a:t>
            </a:r>
            <a:r>
              <a:rPr lang="en-US" altLang="ko-KR" dirty="0"/>
              <a:t>– </a:t>
            </a:r>
            <a:r>
              <a:rPr lang="ko-KR" altLang="en-US" dirty="0"/>
              <a:t>객체의 고유 식별자를 만들 때 사용합니다</a:t>
            </a:r>
            <a:r>
              <a:rPr lang="en-US" altLang="ko-KR" dirty="0"/>
              <a:t>.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AC9013-DBC6-4BF0-94E4-ACC4AA36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2705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2F8955-EF09-4B4F-BC7D-E07177A94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숫자형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ED9A92-E797-4D24-9429-4E17FB52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숫자형</a:t>
            </a:r>
            <a:r>
              <a:rPr lang="en-US" altLang="ko-KR" dirty="0"/>
              <a:t>(number type) </a:t>
            </a:r>
            <a:r>
              <a:rPr lang="ko-KR" altLang="en-US" dirty="0"/>
              <a:t>은 정수 및 부동소수점 숫자</a:t>
            </a:r>
            <a:r>
              <a:rPr lang="en-US" altLang="ko-KR" dirty="0"/>
              <a:t>(floating point number)</a:t>
            </a:r>
            <a:r>
              <a:rPr lang="ko-KR" altLang="en-US" dirty="0"/>
              <a:t>를 나타냅니다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숫자형과 관련된 연산은 다양한데</a:t>
            </a:r>
            <a:r>
              <a:rPr lang="en-US" altLang="ko-KR" dirty="0"/>
              <a:t>, </a:t>
            </a:r>
            <a:r>
              <a:rPr lang="ko-KR" altLang="en-US" dirty="0"/>
              <a:t>곱셈 *</a:t>
            </a:r>
            <a:r>
              <a:rPr lang="en-US" altLang="ko-KR" dirty="0"/>
              <a:t>, </a:t>
            </a:r>
            <a:r>
              <a:rPr lang="ko-KR" altLang="en-US" dirty="0"/>
              <a:t>나눗셈 </a:t>
            </a:r>
            <a:r>
              <a:rPr lang="en-US" altLang="ko-KR" dirty="0"/>
              <a:t>/, </a:t>
            </a:r>
            <a:r>
              <a:rPr lang="ko-KR" altLang="en-US" dirty="0"/>
              <a:t>덧셈 </a:t>
            </a:r>
            <a:r>
              <a:rPr lang="en-US" altLang="ko-KR" dirty="0"/>
              <a:t>+, </a:t>
            </a:r>
            <a:r>
              <a:rPr lang="ko-KR" altLang="en-US" dirty="0"/>
              <a:t>뺄셈 </a:t>
            </a:r>
            <a:r>
              <a:rPr lang="en-US" altLang="ko-KR" dirty="0"/>
              <a:t>- </a:t>
            </a:r>
            <a:r>
              <a:rPr lang="ko-KR" altLang="en-US" dirty="0"/>
              <a:t>등이 대표적입니다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숫자형엔 일반적인 숫자 외에 </a:t>
            </a:r>
            <a:r>
              <a:rPr lang="en-US" altLang="ko-KR" dirty="0"/>
              <a:t>Infinity, -Infinity, </a:t>
            </a:r>
            <a:r>
              <a:rPr lang="en-US" altLang="ko-KR" dirty="0" err="1"/>
              <a:t>NaN</a:t>
            </a:r>
            <a:r>
              <a:rPr lang="ko-KR" altLang="en-US" dirty="0"/>
              <a:t>같은 </a:t>
            </a:r>
            <a:r>
              <a:rPr lang="en-US" altLang="ko-KR" dirty="0"/>
              <a:t>'</a:t>
            </a:r>
            <a:r>
              <a:rPr lang="ko-KR" altLang="en-US" dirty="0"/>
              <a:t>특수 숫자 값</a:t>
            </a:r>
            <a:r>
              <a:rPr lang="en-US" altLang="ko-KR" dirty="0"/>
              <a:t>(special numeric value)'</a:t>
            </a:r>
            <a:r>
              <a:rPr lang="ko-KR" altLang="en-US" dirty="0"/>
              <a:t>이 포함됩니다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Infinity</a:t>
            </a:r>
            <a:r>
              <a:rPr lang="ko-KR" altLang="en-US" dirty="0"/>
              <a:t>는 어떤 숫자보다 큰 특수 값</a:t>
            </a:r>
            <a:r>
              <a:rPr lang="en-US" altLang="ko-KR" dirty="0"/>
              <a:t>, </a:t>
            </a:r>
            <a:r>
              <a:rPr lang="ko-KR" altLang="en-US" dirty="0"/>
              <a:t>무한대</a:t>
            </a:r>
            <a:r>
              <a:rPr lang="en-US" altLang="ko-KR" dirty="0"/>
              <a:t>(∞)</a:t>
            </a:r>
            <a:r>
              <a:rPr lang="ko-KR" altLang="en-US" dirty="0"/>
              <a:t>를 나타냅니다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어느 </a:t>
            </a:r>
            <a:r>
              <a:rPr lang="ko-KR" altLang="en-US" dirty="0" err="1"/>
              <a:t>숫자든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으로 나누면 무한대를 얻을 수 있습니다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NaN</a:t>
            </a:r>
            <a:r>
              <a:rPr lang="ko-KR" altLang="en-US" dirty="0"/>
              <a:t>은 계산 중에 에러가 발생했다는 것을 </a:t>
            </a:r>
            <a:r>
              <a:rPr lang="ko-KR" altLang="en-US" dirty="0" err="1"/>
              <a:t>나타내주는</a:t>
            </a:r>
            <a:r>
              <a:rPr lang="ko-KR" altLang="en-US" dirty="0"/>
              <a:t> 값입니다</a:t>
            </a:r>
            <a:r>
              <a:rPr lang="en-US" altLang="ko-KR" dirty="0"/>
              <a:t>. </a:t>
            </a:r>
            <a:r>
              <a:rPr lang="ko-KR" altLang="en-US" dirty="0"/>
              <a:t>부정확하거나 정의되지 않은 수학 연산을 사용하면 계산 중에 에러가 발생하는데</a:t>
            </a:r>
            <a:r>
              <a:rPr lang="en-US" altLang="ko-KR" dirty="0"/>
              <a:t>, </a:t>
            </a:r>
            <a:r>
              <a:rPr lang="ko-KR" altLang="en-US" dirty="0"/>
              <a:t>이때 </a:t>
            </a:r>
            <a:r>
              <a:rPr lang="en-US" altLang="ko-KR" dirty="0" err="1"/>
              <a:t>NaN</a:t>
            </a:r>
            <a:r>
              <a:rPr lang="ko-KR" altLang="en-US" dirty="0"/>
              <a:t>이 반환됩니다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자바스크립트에서 행해지는 수학 연산은 </a:t>
            </a:r>
            <a:r>
              <a:rPr lang="en-US" altLang="ko-KR" dirty="0"/>
              <a:t>'</a:t>
            </a:r>
            <a:r>
              <a:rPr lang="ko-KR" altLang="en-US" dirty="0" err="1"/>
              <a:t>안전’하다고</a:t>
            </a:r>
            <a:r>
              <a:rPr lang="ko-KR" altLang="en-US" dirty="0"/>
              <a:t> 볼 수 있습니다</a:t>
            </a:r>
            <a:r>
              <a:rPr lang="en-US" altLang="ko-KR" dirty="0"/>
              <a:t>. 0</a:t>
            </a:r>
            <a:r>
              <a:rPr lang="ko-KR" altLang="en-US" dirty="0"/>
              <a:t>으로 </a:t>
            </a:r>
            <a:r>
              <a:rPr lang="ko-KR" altLang="en-US" dirty="0" err="1"/>
              <a:t>나눈다거나</a:t>
            </a:r>
            <a:r>
              <a:rPr lang="ko-KR" altLang="en-US" dirty="0"/>
              <a:t> 숫자가 아닌 문자열을 숫자로 취급하는 등의 이례적인 연산이 자바스크립트에선 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말이 안 되는 수학 연산을 하더라도 스크립트는 치명적인 에러를 내뿜으며 죽지 않습니다</a:t>
            </a:r>
            <a:r>
              <a:rPr lang="en-US" altLang="ko-KR" dirty="0"/>
              <a:t>. </a:t>
            </a:r>
            <a:r>
              <a:rPr lang="en-US" altLang="ko-KR" dirty="0" err="1"/>
              <a:t>NaN</a:t>
            </a:r>
            <a:r>
              <a:rPr lang="ko-KR" altLang="en-US" dirty="0"/>
              <a:t>을 반환하며 연산이 종료될 뿐입니다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23B9010-6461-4F3B-9F71-FB59D30F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336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B82F2-E827-4958-9CD6-FD808A1C9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숫자형 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BE2F3EF-AF59-49B5-86B8-8DEEE0879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079" y="1435871"/>
            <a:ext cx="7400925" cy="43148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3D6BE0-B882-46F9-B867-39118529B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2644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6F1DFC-F39B-4F90-AB81-D893B2420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문자형</a:t>
            </a:r>
            <a:r>
              <a:rPr lang="en-US" altLang="ko-KR" dirty="0"/>
              <a:t>(string)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70008E-E658-48FC-BDC5-36D592968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자바스크립트에선 문자열</a:t>
            </a:r>
            <a:r>
              <a:rPr lang="en-US" altLang="ko-KR" dirty="0"/>
              <a:t>(string)</a:t>
            </a:r>
            <a:r>
              <a:rPr lang="ko-KR" altLang="en-US" dirty="0"/>
              <a:t>을 따옴표로 묶습니다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let str1 = "Hello";</a:t>
            </a:r>
          </a:p>
          <a:p>
            <a:r>
              <a:rPr lang="en-US" altLang="ko-KR" dirty="0"/>
              <a:t>let str2 = 'Single quotes are ok too';</a:t>
            </a:r>
          </a:p>
          <a:p>
            <a:r>
              <a:rPr lang="en-US" altLang="ko-KR" dirty="0"/>
              <a:t>let str3 = `backtick</a:t>
            </a:r>
            <a:r>
              <a:rPr lang="ko-KR" altLang="en-US" dirty="0"/>
              <a:t>도 가능합니다</a:t>
            </a:r>
            <a:r>
              <a:rPr lang="en-US" altLang="ko-KR" dirty="0"/>
              <a:t>. ${str1}`;</a:t>
            </a:r>
          </a:p>
          <a:p>
            <a:r>
              <a:rPr lang="ko-KR" altLang="en-US" dirty="0" err="1"/>
              <a:t>백틱</a:t>
            </a:r>
            <a:r>
              <a:rPr lang="ko-KR" altLang="en-US" dirty="0"/>
              <a:t> </a:t>
            </a:r>
            <a:r>
              <a:rPr lang="en-US" altLang="ko-KR" dirty="0"/>
              <a:t>(`)</a:t>
            </a:r>
            <a:r>
              <a:rPr lang="ko-KR" altLang="en-US" dirty="0"/>
              <a:t>을 사용하면 </a:t>
            </a:r>
            <a:r>
              <a:rPr lang="en-US" altLang="ko-KR" dirty="0"/>
              <a:t>${</a:t>
            </a:r>
            <a:r>
              <a:rPr lang="ko-KR" altLang="en-US" dirty="0" err="1"/>
              <a:t>변수명</a:t>
            </a:r>
            <a:r>
              <a:rPr lang="en-US" altLang="ko-KR" dirty="0"/>
              <a:t>}</a:t>
            </a:r>
            <a:r>
              <a:rPr lang="ko-KR" altLang="en-US" dirty="0"/>
              <a:t>을 사용해서 문자열에 특정 변수의 내용을 저장할 수 있습니다</a:t>
            </a:r>
            <a:r>
              <a:rPr lang="en-US" altLang="ko-KR" dirty="0"/>
              <a:t>  </a:t>
            </a:r>
            <a:endParaRPr lang="ko-KR" alt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46D81FB2-32D1-4D18-9340-668DACF0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1429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BC22B-59AA-4AEC-90B8-71CEB2C6B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문자형</a:t>
            </a:r>
            <a:r>
              <a:rPr lang="en-US" altLang="ko-KR" dirty="0"/>
              <a:t>(string) </a:t>
            </a:r>
            <a:r>
              <a:rPr lang="ko-KR" altLang="en-US" dirty="0"/>
              <a:t>예제</a:t>
            </a:r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7D65D9F-26B3-4CB1-8F91-C9075A746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1513" y="1204913"/>
            <a:ext cx="6608974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A6A883-D7F4-4549-A968-BF3942EEA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287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DEB44-3A75-4C5B-A800-DD0178301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문자형</a:t>
            </a:r>
            <a:r>
              <a:rPr lang="en-US" altLang="ko-KR" dirty="0"/>
              <a:t>(string) </a:t>
            </a:r>
            <a:r>
              <a:rPr lang="ko-KR" altLang="en-US" dirty="0"/>
              <a:t>예제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8076F87-333E-4D15-9AA7-09300E745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700" y="1559973"/>
            <a:ext cx="4686300" cy="27527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79192-7E27-484E-9503-DB1189EB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437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50283-1E59-4C0A-83DC-BE166F5C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일차</a:t>
            </a:r>
            <a:r>
              <a:rPr lang="en-US" altLang="ko-KR" dirty="0"/>
              <a:t>(JavaScript </a:t>
            </a:r>
            <a:r>
              <a:rPr lang="ko-KR" altLang="en-US" dirty="0"/>
              <a:t>프로그래밍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AF59A0-C2B5-435D-A397-8799A812A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</a:t>
            </a:r>
          </a:p>
          <a:p>
            <a:endParaRPr lang="ko-KR" altLang="en-US" dirty="0"/>
          </a:p>
          <a:p>
            <a:r>
              <a:rPr lang="ko-KR" altLang="en-US" dirty="0"/>
              <a:t>객체지향 프로그래밍</a:t>
            </a:r>
          </a:p>
          <a:p>
            <a:r>
              <a:rPr lang="en-US" altLang="ko-KR" dirty="0"/>
              <a:t>JavaScript </a:t>
            </a:r>
            <a:r>
              <a:rPr lang="ko-KR" altLang="en-US" dirty="0"/>
              <a:t>다양한 효과</a:t>
            </a:r>
          </a:p>
          <a:p>
            <a:endParaRPr lang="ko-KR" altLang="en-US" dirty="0"/>
          </a:p>
          <a:p>
            <a:r>
              <a:rPr lang="ko-KR" altLang="en-US" dirty="0"/>
              <a:t>이벤트 처리</a:t>
            </a:r>
          </a:p>
          <a:p>
            <a:r>
              <a:rPr lang="ko-KR" altLang="en-US" dirty="0"/>
              <a:t>다양한 </a:t>
            </a:r>
            <a:r>
              <a:rPr lang="en-US" altLang="ko-KR" dirty="0"/>
              <a:t>JavaScript </a:t>
            </a:r>
            <a:r>
              <a:rPr lang="ko-KR" altLang="en-US" dirty="0"/>
              <a:t>객체</a:t>
            </a:r>
          </a:p>
          <a:p>
            <a:r>
              <a:rPr lang="en-US" altLang="ko-KR" dirty="0" err="1"/>
              <a:t>DOM,BOM,Protorype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C2B24A-F1C0-4AA5-97C8-07E30238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19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6BAE1-F3BB-4316-8747-8B5D5083B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불린형</a:t>
            </a:r>
            <a:r>
              <a:rPr lang="en-US" altLang="ko-KR" dirty="0"/>
              <a:t>(Boolean)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8377A0-68CA-4C8C-8E4B-633CC74A9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불린형</a:t>
            </a:r>
            <a:r>
              <a:rPr lang="en-US" altLang="ko-KR" dirty="0"/>
              <a:t>(</a:t>
            </a:r>
            <a:r>
              <a:rPr lang="ko-KR" altLang="en-US" dirty="0"/>
              <a:t>논리 타입</a:t>
            </a:r>
            <a:r>
              <a:rPr lang="en-US" altLang="ko-KR" dirty="0"/>
              <a:t>)</a:t>
            </a:r>
            <a:r>
              <a:rPr lang="ko-KR" altLang="en-US" dirty="0"/>
              <a:t>은 </a:t>
            </a:r>
            <a:r>
              <a:rPr lang="en-US" altLang="ko-KR" dirty="0"/>
              <a:t>true</a:t>
            </a:r>
            <a:r>
              <a:rPr lang="ko-KR" altLang="en-US" dirty="0"/>
              <a:t>와 </a:t>
            </a:r>
            <a:r>
              <a:rPr lang="en-US" altLang="ko-KR" dirty="0"/>
              <a:t>false </a:t>
            </a:r>
            <a:r>
              <a:rPr lang="ko-KR" altLang="en-US" dirty="0"/>
              <a:t>두 가지 </a:t>
            </a:r>
            <a:r>
              <a:rPr lang="ko-KR" altLang="en-US" dirty="0" err="1"/>
              <a:t>값밖에</a:t>
            </a:r>
            <a:r>
              <a:rPr lang="ko-KR" altLang="en-US" dirty="0"/>
              <a:t> 없는 </a:t>
            </a:r>
            <a:r>
              <a:rPr lang="ko-KR" altLang="en-US" dirty="0" err="1"/>
              <a:t>자료형입니다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불린형은</a:t>
            </a:r>
            <a:r>
              <a:rPr lang="ko-KR" altLang="en-US" dirty="0"/>
              <a:t> 긍정</a:t>
            </a:r>
            <a:r>
              <a:rPr lang="en-US" altLang="ko-KR" dirty="0"/>
              <a:t>(yes)</a:t>
            </a:r>
            <a:r>
              <a:rPr lang="ko-KR" altLang="en-US" dirty="0"/>
              <a:t>이나 부정</a:t>
            </a:r>
            <a:r>
              <a:rPr lang="en-US" altLang="ko-KR" dirty="0"/>
              <a:t>(no)</a:t>
            </a:r>
            <a:r>
              <a:rPr lang="ko-KR" altLang="en-US" dirty="0"/>
              <a:t>을 나타내는 값을 저장할 때 사용합니다</a:t>
            </a:r>
            <a:r>
              <a:rPr lang="en-US" altLang="ko-KR" dirty="0"/>
              <a:t>. true</a:t>
            </a:r>
            <a:r>
              <a:rPr lang="ko-KR" altLang="en-US" dirty="0"/>
              <a:t>는 긍정</a:t>
            </a:r>
            <a:r>
              <a:rPr lang="en-US" altLang="ko-KR" dirty="0"/>
              <a:t>, false</a:t>
            </a:r>
            <a:r>
              <a:rPr lang="ko-KR" altLang="en-US" dirty="0"/>
              <a:t>는 부정을 의미합니다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805401-765D-450F-A26C-D99793B1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866" y="2697007"/>
            <a:ext cx="5276850" cy="260032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C48206-A7C4-46EC-836A-50655A807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3874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3084F-783E-4D40-AF1D-EFDD8177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null</a:t>
            </a:r>
            <a:r>
              <a:rPr lang="ko-KR" altLang="en-US" dirty="0"/>
              <a:t>값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B0C95B-F27D-40ED-A509-C81DA8CB8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null </a:t>
            </a:r>
            <a:r>
              <a:rPr lang="ko-KR" altLang="en-US" dirty="0"/>
              <a:t>값은 지금까지 소개한 자료형 중 어느 자료형에도 속하지 않는 값입니다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null </a:t>
            </a:r>
            <a:r>
              <a:rPr lang="ko-KR" altLang="en-US" dirty="0"/>
              <a:t>값은 오로지 </a:t>
            </a:r>
            <a:r>
              <a:rPr lang="en-US" altLang="ko-KR" dirty="0"/>
              <a:t>null </a:t>
            </a:r>
            <a:r>
              <a:rPr lang="ko-KR" altLang="en-US" dirty="0"/>
              <a:t>값만 포함하는 별도의 자료형을 만듭니다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let age = null;</a:t>
            </a:r>
          </a:p>
          <a:p>
            <a:r>
              <a:rPr lang="ko-KR" altLang="en-US" dirty="0"/>
              <a:t>자바스크립트의 </a:t>
            </a:r>
            <a:r>
              <a:rPr lang="en-US" altLang="ko-KR" dirty="0"/>
              <a:t>null</a:t>
            </a:r>
            <a:r>
              <a:rPr lang="ko-KR" altLang="en-US" dirty="0"/>
              <a:t>은 자바스크립트 이외 언어의 </a:t>
            </a:r>
            <a:r>
              <a:rPr lang="en-US" altLang="ko-KR" dirty="0"/>
              <a:t>null</a:t>
            </a:r>
            <a:r>
              <a:rPr lang="ko-KR" altLang="en-US" dirty="0"/>
              <a:t>과 성격이 다릅니다</a:t>
            </a:r>
            <a:r>
              <a:rPr lang="en-US" altLang="ko-KR" dirty="0"/>
              <a:t>. </a:t>
            </a:r>
            <a:r>
              <a:rPr lang="ko-KR" altLang="en-US" dirty="0"/>
              <a:t>다른 언어에선 </a:t>
            </a:r>
            <a:r>
              <a:rPr lang="en-US" altLang="ko-KR" dirty="0"/>
              <a:t>null</a:t>
            </a:r>
            <a:r>
              <a:rPr lang="ko-KR" altLang="en-US" dirty="0"/>
              <a:t>을 </a:t>
            </a:r>
            <a:r>
              <a:rPr lang="en-US" altLang="ko-KR" dirty="0"/>
              <a:t>'</a:t>
            </a:r>
            <a:r>
              <a:rPr lang="ko-KR" altLang="en-US" dirty="0"/>
              <a:t>존재하지 않는 객체에 대한 </a:t>
            </a:r>
            <a:r>
              <a:rPr lang="ko-KR" altLang="en-US" dirty="0" err="1"/>
              <a:t>참조’나</a:t>
            </a:r>
            <a:r>
              <a:rPr lang="ko-KR" altLang="en-US" dirty="0"/>
              <a:t> </a:t>
            </a:r>
            <a:r>
              <a:rPr lang="en-US" altLang="ko-KR" dirty="0"/>
              <a:t>'</a:t>
            </a:r>
            <a:r>
              <a:rPr lang="ko-KR" altLang="en-US" dirty="0"/>
              <a:t>널 포인터</a:t>
            </a:r>
            <a:r>
              <a:rPr lang="en-US" altLang="ko-KR" dirty="0"/>
              <a:t>(null pointer)'</a:t>
            </a:r>
            <a:r>
              <a:rPr lang="ko-KR" altLang="en-US" dirty="0"/>
              <a:t>를 나타낼 때 사용합니다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자바스크립트에선 </a:t>
            </a:r>
            <a:r>
              <a:rPr lang="en-US" altLang="ko-KR" dirty="0"/>
              <a:t>null</a:t>
            </a:r>
            <a:r>
              <a:rPr lang="ko-KR" altLang="en-US" dirty="0"/>
              <a:t>을 ‘존재하지 않는</a:t>
            </a:r>
            <a:r>
              <a:rPr lang="en-US" altLang="ko-KR" dirty="0"/>
              <a:t>(nothing)’ </a:t>
            </a:r>
            <a:r>
              <a:rPr lang="ko-KR" altLang="en-US" dirty="0"/>
              <a:t>값</a:t>
            </a:r>
            <a:r>
              <a:rPr lang="en-US" altLang="ko-KR" dirty="0"/>
              <a:t>, ‘</a:t>
            </a:r>
            <a:r>
              <a:rPr lang="ko-KR" altLang="en-US" dirty="0"/>
              <a:t>비어 있는</a:t>
            </a:r>
            <a:r>
              <a:rPr lang="en-US" altLang="ko-KR" dirty="0"/>
              <a:t>(empty)’ </a:t>
            </a:r>
            <a:r>
              <a:rPr lang="ko-KR" altLang="en-US" dirty="0"/>
              <a:t>값</a:t>
            </a:r>
            <a:r>
              <a:rPr lang="en-US" altLang="ko-KR" dirty="0"/>
              <a:t>, ‘</a:t>
            </a:r>
            <a:r>
              <a:rPr lang="ko-KR" altLang="en-US" dirty="0"/>
              <a:t>알 수 없는</a:t>
            </a:r>
            <a:r>
              <a:rPr lang="en-US" altLang="ko-KR" dirty="0"/>
              <a:t>(unknown)’ </a:t>
            </a:r>
            <a:r>
              <a:rPr lang="ko-KR" altLang="en-US" dirty="0"/>
              <a:t>값을 나타내는 데 사용합니다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let age = null;</a:t>
            </a:r>
            <a:r>
              <a:rPr lang="ko-KR" altLang="en-US" dirty="0"/>
              <a:t>은 나이</a:t>
            </a:r>
            <a:r>
              <a:rPr lang="en-US" altLang="ko-KR" dirty="0"/>
              <a:t>(age)</a:t>
            </a:r>
            <a:r>
              <a:rPr lang="ko-KR" altLang="en-US" dirty="0"/>
              <a:t>를 알 수 없거나 그 값이 </a:t>
            </a:r>
            <a:r>
              <a:rPr lang="ko-KR" altLang="en-US" dirty="0" err="1"/>
              <a:t>비어있음을</a:t>
            </a:r>
            <a:r>
              <a:rPr lang="ko-KR" altLang="en-US" dirty="0"/>
              <a:t> 보여줍니다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4B82F1-C880-4451-9E86-73288FB62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390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313CED-7808-4FAD-9760-768483EE8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null</a:t>
            </a:r>
            <a:r>
              <a:rPr lang="ko-KR" altLang="en-US"/>
              <a:t>값 예</a:t>
            </a:r>
            <a:r>
              <a:rPr lang="en-US" altLang="ko-KR"/>
              <a:t>(</a:t>
            </a:r>
            <a:r>
              <a:rPr lang="ko-KR" altLang="en-US"/>
              <a:t>널값</a:t>
            </a:r>
            <a:r>
              <a:rPr lang="en-US" altLang="ko-KR"/>
              <a:t>.html)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860E633-722B-4A99-8EF8-4AD0C49BF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2200" y="2295525"/>
            <a:ext cx="7467600" cy="27908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750AE6-AB94-439B-83A3-BDCB44DF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9209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ECACA-16EE-4BC7-8AA9-E91F79DA9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‘</a:t>
            </a:r>
            <a:r>
              <a:rPr lang="en-US" altLang="ko-KR" dirty="0"/>
              <a:t>undefined’ </a:t>
            </a:r>
            <a:r>
              <a:rPr lang="ko-KR" altLang="en-US" dirty="0"/>
              <a:t>값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2D3DAC-0403-4F31-8F41-0AF01824F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undefined </a:t>
            </a:r>
            <a:r>
              <a:rPr lang="ko-KR" altLang="en-US" dirty="0"/>
              <a:t>값도 </a:t>
            </a:r>
            <a:r>
              <a:rPr lang="en-US" altLang="ko-KR" dirty="0"/>
              <a:t>null </a:t>
            </a:r>
            <a:r>
              <a:rPr lang="ko-KR" altLang="en-US" dirty="0"/>
              <a:t>값처럼 자신만의 자료형을 형성합니다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undefined</a:t>
            </a:r>
            <a:r>
              <a:rPr lang="ko-KR" altLang="en-US" dirty="0"/>
              <a:t>는 </a:t>
            </a:r>
            <a:r>
              <a:rPr lang="en-US" altLang="ko-KR" dirty="0"/>
              <a:t>'</a:t>
            </a:r>
            <a:r>
              <a:rPr lang="ko-KR" altLang="en-US" dirty="0"/>
              <a:t>값이 할당되지 않은 </a:t>
            </a:r>
            <a:r>
              <a:rPr lang="ko-KR" altLang="en-US" dirty="0" err="1"/>
              <a:t>상태’를</a:t>
            </a:r>
            <a:r>
              <a:rPr lang="ko-KR" altLang="en-US" dirty="0"/>
              <a:t> 나타낼 때 사용합니다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변수는 선언했지만</a:t>
            </a:r>
            <a:r>
              <a:rPr lang="en-US" altLang="ko-KR" dirty="0"/>
              <a:t>, </a:t>
            </a:r>
            <a:r>
              <a:rPr lang="ko-KR" altLang="en-US" dirty="0"/>
              <a:t>값을 할당하지 않았다면 해당 변수에 </a:t>
            </a:r>
            <a:r>
              <a:rPr lang="en-US" altLang="ko-KR" dirty="0"/>
              <a:t>undefined</a:t>
            </a:r>
            <a:r>
              <a:rPr lang="ko-KR" altLang="en-US" dirty="0"/>
              <a:t>가 자동으로 할당됩니다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let a = undefined;</a:t>
            </a:r>
          </a:p>
          <a:p>
            <a:r>
              <a:rPr lang="en-US" altLang="ko-KR" dirty="0"/>
              <a:t>let b;</a:t>
            </a:r>
          </a:p>
          <a:p>
            <a:r>
              <a:rPr lang="ko-KR" altLang="en-US" dirty="0" err="1"/>
              <a:t>둘다</a:t>
            </a:r>
            <a:r>
              <a:rPr lang="ko-KR" altLang="en-US" dirty="0"/>
              <a:t> </a:t>
            </a:r>
            <a:r>
              <a:rPr lang="en-US" altLang="ko-KR" dirty="0"/>
              <a:t>undefined </a:t>
            </a:r>
            <a:r>
              <a:rPr lang="ko-KR" altLang="en-US" dirty="0"/>
              <a:t>이다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undefined</a:t>
            </a:r>
            <a:r>
              <a:rPr lang="ko-KR" altLang="en-US" dirty="0"/>
              <a:t>를 직접 할당하는 걸 권장하진 않습니다</a:t>
            </a:r>
            <a:r>
              <a:rPr lang="en-US" altLang="ko-KR" dirty="0"/>
              <a:t>. </a:t>
            </a:r>
            <a:r>
              <a:rPr lang="ko-KR" altLang="en-US" dirty="0"/>
              <a:t>변수가 ‘</a:t>
            </a:r>
            <a:r>
              <a:rPr lang="ko-KR" altLang="en-US" dirty="0" err="1"/>
              <a:t>비어있거나</a:t>
            </a:r>
            <a:r>
              <a:rPr lang="ko-KR" altLang="en-US" dirty="0"/>
              <a:t>’ ‘알 수 없는’ 상태라는 걸 나타내려면 </a:t>
            </a:r>
            <a:r>
              <a:rPr lang="en-US" altLang="ko-KR" dirty="0"/>
              <a:t>null</a:t>
            </a:r>
            <a:r>
              <a:rPr lang="ko-KR" altLang="en-US" dirty="0"/>
              <a:t>을 사용하는게 좋습니다 </a:t>
            </a:r>
            <a:endParaRPr lang="en-US" altLang="ko-KR" dirty="0"/>
          </a:p>
          <a:p>
            <a:r>
              <a:rPr lang="en-US" altLang="ko-KR" dirty="0"/>
              <a:t>undefined</a:t>
            </a:r>
            <a:r>
              <a:rPr lang="ko-KR" altLang="en-US" dirty="0"/>
              <a:t>는 값이 할당되지 않은 변수의 초기값을 위해 사용됩니다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C4C0FD-CA9F-4DB8-B448-A6221FDE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6359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CBA476-06C9-4336-BFBC-7E47AE3C8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객체와 심볼형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E1C5-219D-4403-8311-D3611BE27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객체형을 제외한 다른 자료형은 문자열이든 </a:t>
            </a:r>
            <a:r>
              <a:rPr lang="ko-KR" altLang="en-US" dirty="0" err="1"/>
              <a:t>숫자든</a:t>
            </a:r>
            <a:r>
              <a:rPr lang="ko-KR" altLang="en-US" dirty="0"/>
              <a:t> 한 가지만 표현할 수 있기 때문에 원시</a:t>
            </a:r>
            <a:r>
              <a:rPr lang="en-US" altLang="ko-KR" dirty="0"/>
              <a:t>(primitive) </a:t>
            </a:r>
            <a:r>
              <a:rPr lang="ko-KR" altLang="en-US" dirty="0"/>
              <a:t>자료형이라 부릅니다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반면 객체는 데이터 컬렉션이나 복잡한 개체</a:t>
            </a:r>
            <a:r>
              <a:rPr lang="en-US" altLang="ko-KR" dirty="0"/>
              <a:t>(entity)</a:t>
            </a:r>
            <a:r>
              <a:rPr lang="ko-KR" altLang="en-US" dirty="0"/>
              <a:t>를 표현할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이런 특징 때문에 자바스크립트에서 객체는 좀 더 특별한 취급을 받습니다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심볼</a:t>
            </a:r>
            <a:r>
              <a:rPr lang="en-US" altLang="ko-KR" dirty="0"/>
              <a:t>(symbol)</a:t>
            </a:r>
            <a:r>
              <a:rPr lang="ko-KR" altLang="en-US" dirty="0"/>
              <a:t>형은 객체의 고유한 식별자</a:t>
            </a:r>
            <a:r>
              <a:rPr lang="en-US" altLang="ko-KR" dirty="0"/>
              <a:t>(unique identifier)</a:t>
            </a:r>
            <a:r>
              <a:rPr lang="ko-KR" altLang="en-US" dirty="0"/>
              <a:t>를 만들 때 사용됩니다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5C8778-757C-4001-9EA3-C6225DAC5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8197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84CF8-C789-4AB7-8BBD-01192871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err="1">
                <a:effectLst/>
                <a:latin typeface="Consolas" panose="020B0609020204030204" pitchFamily="49" charset="0"/>
              </a:rPr>
              <a:t>typeof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 </a:t>
            </a:r>
            <a:r>
              <a:rPr lang="ko-KR" altLang="en-US" b="1" dirty="0">
                <a:latin typeface="Consolas" panose="020B0609020204030204" pitchFamily="49" charset="0"/>
              </a:rPr>
              <a:t>연산자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98AF93-3416-456A-970B-F1EBCD6A1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typeof</a:t>
            </a:r>
            <a:r>
              <a:rPr lang="en-US" altLang="ko-KR" dirty="0"/>
              <a:t> </a:t>
            </a:r>
            <a:r>
              <a:rPr lang="ko-KR" altLang="en-US" dirty="0"/>
              <a:t>연산자는 인수의 자료형을 반환합니다</a:t>
            </a:r>
            <a:r>
              <a:rPr lang="en-US" altLang="ko-KR" dirty="0"/>
              <a:t>. </a:t>
            </a:r>
            <a:r>
              <a:rPr lang="ko-KR" altLang="en-US" dirty="0"/>
              <a:t>자료형에 따라 처리 방식을 다르게 하고 싶거나 변수의 자료형을 빠르게 알아내고자 할 때 유용합니다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typeof</a:t>
            </a:r>
            <a:r>
              <a:rPr lang="en-US" altLang="ko-KR" dirty="0"/>
              <a:t> </a:t>
            </a:r>
            <a:r>
              <a:rPr lang="ko-KR" altLang="en-US" dirty="0"/>
              <a:t>연산자는 두 가지 형태의 문법을 지원합니다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연산자</a:t>
            </a:r>
            <a:r>
              <a:rPr lang="en-US" altLang="ko-KR" dirty="0"/>
              <a:t>: </a:t>
            </a:r>
            <a:r>
              <a:rPr lang="en-US" altLang="ko-KR" dirty="0" err="1"/>
              <a:t>typeof</a:t>
            </a:r>
            <a:r>
              <a:rPr lang="en-US" altLang="ko-KR" dirty="0"/>
              <a:t> x</a:t>
            </a:r>
          </a:p>
          <a:p>
            <a:r>
              <a:rPr lang="ko-KR" altLang="en-US" dirty="0"/>
              <a:t>함수</a:t>
            </a:r>
            <a:r>
              <a:rPr lang="en-US" altLang="ko-KR" dirty="0"/>
              <a:t>: </a:t>
            </a:r>
            <a:r>
              <a:rPr lang="en-US" altLang="ko-KR" dirty="0" err="1"/>
              <a:t>typeof</a:t>
            </a:r>
            <a:r>
              <a:rPr lang="en-US" altLang="ko-KR" dirty="0"/>
              <a:t>(x)</a:t>
            </a:r>
          </a:p>
          <a:p>
            <a:r>
              <a:rPr lang="ko-KR" altLang="en-US" dirty="0"/>
              <a:t>괄호가 있든 없든 결과가 동일합니다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typeof</a:t>
            </a:r>
            <a:r>
              <a:rPr lang="en-US" altLang="ko-KR" dirty="0"/>
              <a:t> x</a:t>
            </a:r>
            <a:r>
              <a:rPr lang="ko-KR" altLang="en-US" dirty="0"/>
              <a:t>를 호출하면 인수의 자료형을 나타내는 문자열을 반환합니다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D6B0AC-B334-48BD-8E71-36B847B28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5191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9E145-88FB-452F-BE8F-32100E2F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err="1"/>
              <a:t>typeof</a:t>
            </a:r>
            <a:r>
              <a:rPr lang="ko-KR" altLang="en-US"/>
              <a:t> 연습</a:t>
            </a:r>
            <a:r>
              <a:rPr lang="en-US" altLang="ko-KR"/>
              <a:t>(</a:t>
            </a:r>
            <a:r>
              <a:rPr lang="ko-KR" altLang="en-US"/>
              <a:t>타입</a:t>
            </a:r>
            <a:r>
              <a:rPr lang="en-US" altLang="ko-KR"/>
              <a:t>.html)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CEBCB47-6A73-4208-8780-DFA79C0CD4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823" y="1321016"/>
            <a:ext cx="5705475" cy="35147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FC0E17-41C7-4073-9F29-0C1D1F88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1947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52C2F-0411-4B01-89D6-8B7AB946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typeof</a:t>
            </a:r>
            <a:r>
              <a:rPr lang="ko-KR" altLang="en-US" dirty="0"/>
              <a:t> 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1FF05B-7F43-4A99-BE60-85B0142E9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Math</a:t>
            </a:r>
            <a:r>
              <a:rPr lang="ko-KR" altLang="en-US" dirty="0"/>
              <a:t>는 수학 연산을 제공하는 내장 객체이므로 </a:t>
            </a:r>
            <a:r>
              <a:rPr lang="en-US" altLang="ko-KR" dirty="0"/>
              <a:t>"object"</a:t>
            </a:r>
            <a:r>
              <a:rPr lang="ko-KR" altLang="en-US" dirty="0"/>
              <a:t>가 출력됩니다</a:t>
            </a:r>
            <a:r>
              <a:rPr lang="en-US" altLang="ko-KR" dirty="0"/>
              <a:t>. Math</a:t>
            </a:r>
            <a:r>
              <a:rPr lang="ko-KR" altLang="en-US" dirty="0"/>
              <a:t>에 대해선 숫자형 챕터에서 학습하도록 하겠습니다</a:t>
            </a:r>
            <a:r>
              <a:rPr lang="en-US" altLang="ko-KR" dirty="0"/>
              <a:t>. </a:t>
            </a:r>
            <a:r>
              <a:rPr lang="ko-KR" altLang="en-US" dirty="0"/>
              <a:t>내장 객체는 객체형이라는 것을 알려주기 위해 이런 예시를 작성해 보았습니다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typeof</a:t>
            </a:r>
            <a:r>
              <a:rPr lang="en-US" altLang="ko-KR" dirty="0"/>
              <a:t> null</a:t>
            </a:r>
            <a:r>
              <a:rPr lang="ko-KR" altLang="en-US" dirty="0"/>
              <a:t>의 결과는 </a:t>
            </a:r>
            <a:r>
              <a:rPr lang="en-US" altLang="ko-KR" dirty="0"/>
              <a:t>"object"</a:t>
            </a:r>
            <a:r>
              <a:rPr lang="ko-KR" altLang="en-US" dirty="0"/>
              <a:t>입니다</a:t>
            </a:r>
            <a:r>
              <a:rPr lang="en-US" altLang="ko-KR" dirty="0"/>
              <a:t>. null</a:t>
            </a:r>
            <a:r>
              <a:rPr lang="ko-KR" altLang="en-US" dirty="0"/>
              <a:t>은 별도의 고유한 자료형을 가지는 특수 값으로 객체가 아니지만</a:t>
            </a:r>
            <a:r>
              <a:rPr lang="en-US" altLang="ko-KR" dirty="0"/>
              <a:t>, </a:t>
            </a:r>
            <a:r>
              <a:rPr lang="ko-KR" altLang="en-US" dirty="0"/>
              <a:t>하위 호환성을 유지하기 위해 이런 오류를 수정하지 않고 남겨둔 상황입니다</a:t>
            </a:r>
            <a:r>
              <a:rPr lang="en-US" altLang="ko-KR" dirty="0"/>
              <a:t>. </a:t>
            </a:r>
            <a:r>
              <a:rPr lang="ko-KR" altLang="en-US" dirty="0"/>
              <a:t>언어 자체의 오류이므로 </a:t>
            </a:r>
            <a:r>
              <a:rPr lang="en-US" altLang="ko-KR" dirty="0"/>
              <a:t>null</a:t>
            </a:r>
            <a:r>
              <a:rPr lang="ko-KR" altLang="en-US" dirty="0"/>
              <a:t>이 객체가 아님에 유의하시기 바랍니다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typeof</a:t>
            </a:r>
            <a:r>
              <a:rPr lang="ko-KR" altLang="en-US" dirty="0"/>
              <a:t>는 피연산자가 함수면 </a:t>
            </a:r>
            <a:r>
              <a:rPr lang="en-US" altLang="ko-KR" dirty="0"/>
              <a:t>"function"</a:t>
            </a:r>
            <a:r>
              <a:rPr lang="ko-KR" altLang="en-US" dirty="0"/>
              <a:t>을 반환합니다</a:t>
            </a:r>
            <a:r>
              <a:rPr lang="en-US" altLang="ko-KR" dirty="0"/>
              <a:t>. </a:t>
            </a:r>
            <a:r>
              <a:rPr lang="ko-KR" altLang="en-US" dirty="0"/>
              <a:t>그러므로 </a:t>
            </a:r>
            <a:r>
              <a:rPr lang="en-US" altLang="ko-KR" dirty="0" err="1"/>
              <a:t>typeof</a:t>
            </a:r>
            <a:r>
              <a:rPr lang="en-US" altLang="ko-KR" dirty="0"/>
              <a:t> alert</a:t>
            </a:r>
            <a:r>
              <a:rPr lang="ko-KR" altLang="en-US" dirty="0"/>
              <a:t>는 </a:t>
            </a:r>
            <a:r>
              <a:rPr lang="en-US" altLang="ko-KR" dirty="0"/>
              <a:t>"function"</a:t>
            </a:r>
            <a:r>
              <a:rPr lang="ko-KR" altLang="en-US" dirty="0"/>
              <a:t>을 출력해줍니다</a:t>
            </a:r>
            <a:r>
              <a:rPr lang="en-US" altLang="ko-KR" dirty="0"/>
              <a:t>. </a:t>
            </a:r>
            <a:r>
              <a:rPr lang="ko-KR" altLang="en-US" dirty="0"/>
              <a:t>그런데 </a:t>
            </a:r>
            <a:r>
              <a:rPr lang="en-US" altLang="ko-KR" dirty="0"/>
              <a:t>'</a:t>
            </a:r>
            <a:r>
              <a:rPr lang="ko-KR" altLang="en-US" dirty="0" err="1"/>
              <a:t>함수’형은</a:t>
            </a:r>
            <a:r>
              <a:rPr lang="ko-KR" altLang="en-US" dirty="0"/>
              <a:t> 따로 없습니다</a:t>
            </a:r>
            <a:r>
              <a:rPr lang="en-US" altLang="ko-KR" dirty="0"/>
              <a:t>. </a:t>
            </a:r>
            <a:r>
              <a:rPr lang="ko-KR" altLang="en-US" dirty="0"/>
              <a:t>함수는 객체형에 속합니다</a:t>
            </a:r>
            <a:r>
              <a:rPr lang="en-US" altLang="ko-KR" dirty="0"/>
              <a:t>. </a:t>
            </a:r>
            <a:r>
              <a:rPr lang="ko-KR" altLang="en-US" dirty="0"/>
              <a:t>이런 동작 방식이 형식적으론 잘못되긴 했지만</a:t>
            </a:r>
            <a:r>
              <a:rPr lang="en-US" altLang="ko-KR" dirty="0"/>
              <a:t>, </a:t>
            </a:r>
            <a:r>
              <a:rPr lang="ko-KR" altLang="en-US" dirty="0"/>
              <a:t>아주 오래전에 만들어진 규칙이었기 때문에 하위 </a:t>
            </a:r>
            <a:r>
              <a:rPr lang="ko-KR" altLang="en-US" dirty="0" err="1"/>
              <a:t>호완성</a:t>
            </a:r>
            <a:r>
              <a:rPr lang="ko-KR" altLang="en-US" dirty="0"/>
              <a:t> 유지를 위해 남겨진 상태입니다</a:t>
            </a:r>
            <a:r>
              <a:rPr lang="en-US" altLang="ko-KR" dirty="0"/>
              <a:t>. </a:t>
            </a:r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실무에선 이런 특징이 매우 유용하게 사용되기도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8995B2-D0DC-4F5C-A748-BBD53BC35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5767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6D421-4B20-4678-BEDB-32579CEB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alert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778F3-8FD2-4B56-93F7-EC969D735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 함수가 실행되면 사용자가 ‘확인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(OK)’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버튼을 누를 때까지 메시지를 보여주는 창이 계속 떠있게 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메시지가 있는 작은 창은 </a:t>
            </a:r>
            <a:r>
              <a:rPr lang="ko-KR" altLang="en-US" b="0" i="1" dirty="0" err="1">
                <a:solidFill>
                  <a:srgbClr val="333333"/>
                </a:solidFill>
                <a:effectLst/>
                <a:latin typeface="BlinkMacSystemFont"/>
              </a:rPr>
              <a:t>모달</a:t>
            </a:r>
            <a:r>
              <a:rPr lang="ko-KR" altLang="en-US" b="0" i="1" dirty="0">
                <a:solidFill>
                  <a:srgbClr val="333333"/>
                </a:solidFill>
                <a:effectLst/>
                <a:latin typeface="BlinkMacSystemFont"/>
              </a:rPr>
              <a:t> 창</a:t>
            </a:r>
            <a:r>
              <a:rPr lang="en-US" altLang="ko-KR" b="0" i="1" dirty="0">
                <a:solidFill>
                  <a:srgbClr val="333333"/>
                </a:solidFill>
                <a:effectLst/>
                <a:latin typeface="BlinkMacSystemFont"/>
              </a:rPr>
              <a:t>(modal window)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 이라고 부릅니다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'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BlinkMacSystemFont"/>
              </a:rPr>
              <a:t>모달’이란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 단어엔 페이지의 나머지 부분과 상호 작용이 불가능하다는 의미가 내포되어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</a:p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따라서 사용자는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BlinkMacSystemFont"/>
              </a:rPr>
              <a:t>모달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 창 바깥에 있는 버튼을 누른다든가 하는 행동을 할 수 없습니다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사용예</a:t>
            </a:r>
            <a:endParaRPr lang="en-US" altLang="ko-KR" dirty="0"/>
          </a:p>
          <a:p>
            <a:r>
              <a:rPr lang="en-US" altLang="ko-KR" dirty="0"/>
              <a:t>alert("Hello </a:t>
            </a:r>
            <a:r>
              <a:rPr lang="en-US" altLang="ko-KR" dirty="0" err="1"/>
              <a:t>javascript</a:t>
            </a:r>
            <a:r>
              <a:rPr lang="en-US" altLang="ko-KR" dirty="0"/>
              <a:t>");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905E7A-39B3-45F6-A314-C9691B6E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2378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70C28E-9008-4524-85BE-B942C747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prompt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8D79A3-E3E5-4C47-9500-5E6F53CEA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함수가 실행되면 텍스트 메시지와 입력 필드</a:t>
            </a:r>
            <a:r>
              <a:rPr lang="en-US" altLang="ko-KR" dirty="0"/>
              <a:t>(input field), </a:t>
            </a:r>
            <a:r>
              <a:rPr lang="ko-KR" altLang="en-US" dirty="0"/>
              <a:t>확인</a:t>
            </a:r>
            <a:r>
              <a:rPr lang="en-US" altLang="ko-KR" dirty="0"/>
              <a:t>(OK) </a:t>
            </a:r>
            <a:r>
              <a:rPr lang="ko-KR" altLang="en-US" dirty="0"/>
              <a:t>및 취소</a:t>
            </a:r>
            <a:r>
              <a:rPr lang="en-US" altLang="ko-KR" dirty="0"/>
              <a:t>(Cancel) </a:t>
            </a:r>
            <a:r>
              <a:rPr lang="ko-KR" altLang="en-US" dirty="0"/>
              <a:t>버튼이 있는 </a:t>
            </a:r>
            <a:r>
              <a:rPr lang="ko-KR" altLang="en-US" dirty="0" err="1"/>
              <a:t>모달</a:t>
            </a:r>
            <a:r>
              <a:rPr lang="ko-KR" altLang="en-US" dirty="0"/>
              <a:t> 창을 띄워줍니다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result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prompt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altLang="ko-KR" dirty="0"/>
          </a:p>
          <a:p>
            <a:r>
              <a:rPr lang="en-US" altLang="ko-KR" dirty="0"/>
              <a:t>title :</a:t>
            </a:r>
            <a:r>
              <a:rPr lang="ko-KR" altLang="en-US" dirty="0"/>
              <a:t>사용자에게 보여줄 문자열</a:t>
            </a:r>
          </a:p>
          <a:p>
            <a:r>
              <a:rPr lang="en-US" altLang="ko-KR" dirty="0"/>
              <a:t>default : </a:t>
            </a:r>
            <a:r>
              <a:rPr lang="ko-KR" altLang="en-US" dirty="0"/>
              <a:t>입력 필드의 </a:t>
            </a:r>
            <a:r>
              <a:rPr lang="ko-KR" altLang="en-US" dirty="0" err="1"/>
              <a:t>초깃값</a:t>
            </a:r>
            <a:r>
              <a:rPr lang="en-US" altLang="ko-KR" dirty="0"/>
              <a:t>(</a:t>
            </a:r>
            <a:r>
              <a:rPr lang="ko-KR" altLang="en-US" dirty="0" err="1"/>
              <a:t>선택값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prompt </a:t>
            </a:r>
            <a:r>
              <a:rPr lang="ko-KR" altLang="en-US" dirty="0"/>
              <a:t>함수는 사용자가 입력 필드에 기재한 문자열을 반환합니다</a:t>
            </a:r>
            <a:r>
              <a:rPr lang="en-US" altLang="ko-KR" dirty="0"/>
              <a:t>. </a:t>
            </a:r>
            <a:r>
              <a:rPr lang="ko-KR" altLang="en-US" dirty="0"/>
              <a:t>사용자가 입력을 취소하거나 </a:t>
            </a:r>
            <a:r>
              <a:rPr lang="en-US" altLang="ko-KR" dirty="0"/>
              <a:t>ESC</a:t>
            </a:r>
            <a:r>
              <a:rPr lang="ko-KR" altLang="en-US" dirty="0"/>
              <a:t>를 누른 경우는 </a:t>
            </a:r>
            <a:r>
              <a:rPr lang="en-US" altLang="ko-KR" dirty="0"/>
              <a:t>null</a:t>
            </a:r>
            <a:r>
              <a:rPr lang="ko-KR" altLang="en-US" dirty="0"/>
              <a:t>이 반환됩니다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Internet Explorer(IE)</a:t>
            </a:r>
            <a:r>
              <a:rPr lang="ko-KR" altLang="en-US" dirty="0"/>
              <a:t>에서는 항상 </a:t>
            </a:r>
            <a:r>
              <a:rPr lang="en-US" altLang="ko-KR" dirty="0"/>
              <a:t>'</a:t>
            </a:r>
            <a:r>
              <a:rPr lang="ko-KR" altLang="en-US" dirty="0" err="1"/>
              <a:t>기본값’을</a:t>
            </a:r>
            <a:r>
              <a:rPr lang="ko-KR" altLang="en-US" dirty="0"/>
              <a:t> 넣어주세요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프롬프트 함수의 두 번째 매개변수는 선택사항이지만</a:t>
            </a:r>
            <a:r>
              <a:rPr lang="en-US" altLang="ko-KR" dirty="0"/>
              <a:t>, </a:t>
            </a:r>
            <a:r>
              <a:rPr lang="ko-KR" altLang="en-US" dirty="0"/>
              <a:t>이 매개변수가 없는 경우 </a:t>
            </a:r>
            <a:r>
              <a:rPr lang="en-US" altLang="ko-KR" dirty="0"/>
              <a:t>IE</a:t>
            </a:r>
            <a:r>
              <a:rPr lang="ko-KR" altLang="en-US" dirty="0"/>
              <a:t>는 </a:t>
            </a:r>
            <a:r>
              <a:rPr lang="en-US" altLang="ko-KR" dirty="0"/>
              <a:t>"undefined"</a:t>
            </a:r>
            <a:r>
              <a:rPr lang="ko-KR" altLang="en-US" dirty="0"/>
              <a:t>를 입력 필드에 명시합니다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3906827-35C9-44EC-B81C-BAE305585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482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B4C5C-B7EC-4CA1-8CEE-6FFF30D00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일차</a:t>
            </a:r>
            <a:r>
              <a:rPr lang="en-US" altLang="ko-KR" dirty="0"/>
              <a:t>(</a:t>
            </a:r>
            <a:r>
              <a:rPr lang="en-US" altLang="ko-KR" dirty="0" err="1"/>
              <a:t>Jquery</a:t>
            </a:r>
            <a:r>
              <a:rPr lang="en-US" altLang="ko-KR" dirty="0"/>
              <a:t> </a:t>
            </a:r>
            <a:r>
              <a:rPr lang="ko-KR" altLang="en-US" dirty="0"/>
              <a:t>프로그래밍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FA72AF-7182-4D77-B146-A7D8835C5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JQuery</a:t>
            </a:r>
            <a:r>
              <a:rPr lang="en-US" altLang="ko-KR" dirty="0"/>
              <a:t> </a:t>
            </a:r>
            <a:r>
              <a:rPr lang="ko-KR" altLang="en-US" dirty="0"/>
              <a:t>함수와 </a:t>
            </a:r>
            <a:r>
              <a:rPr lang="en-US" altLang="ko-KR" dirty="0"/>
              <a:t>ready</a:t>
            </a:r>
          </a:p>
          <a:p>
            <a:r>
              <a:rPr lang="en-US" altLang="ko-KR" dirty="0" err="1"/>
              <a:t>JQuery</a:t>
            </a:r>
            <a:r>
              <a:rPr lang="en-US" altLang="ko-KR" dirty="0"/>
              <a:t> </a:t>
            </a:r>
            <a:r>
              <a:rPr lang="ko-KR" altLang="en-US" dirty="0" err="1"/>
              <a:t>선택자</a:t>
            </a:r>
            <a:endParaRPr lang="ko-KR" altLang="en-US" dirty="0"/>
          </a:p>
          <a:p>
            <a:r>
              <a:rPr lang="ko-KR" altLang="en-US" dirty="0"/>
              <a:t>이벤트 처리</a:t>
            </a:r>
          </a:p>
          <a:p>
            <a:r>
              <a:rPr lang="en-US" altLang="ko-KR" dirty="0"/>
              <a:t>DOM </a:t>
            </a:r>
            <a:r>
              <a:rPr lang="ko-KR" altLang="en-US" dirty="0"/>
              <a:t>제어하기</a:t>
            </a:r>
          </a:p>
          <a:p>
            <a:r>
              <a:rPr lang="ko-KR" altLang="en-US" dirty="0"/>
              <a:t>태그 탐색</a:t>
            </a:r>
          </a:p>
          <a:p>
            <a:r>
              <a:rPr lang="ko-KR" altLang="en-US" dirty="0"/>
              <a:t>애니메이션 및 </a:t>
            </a:r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9ECDB-8353-4ADB-BC06-333DF6AA3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2367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4CE29-0AAF-4C17-BC60-9DFD4C2A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alert,</a:t>
            </a:r>
            <a:r>
              <a:rPr lang="ko-KR" altLang="en-US" dirty="0"/>
              <a:t> </a:t>
            </a:r>
            <a:r>
              <a:rPr lang="en-US" altLang="ko-KR"/>
              <a:t>prompt </a:t>
            </a:r>
            <a:r>
              <a:rPr lang="ko-KR" altLang="en-US"/>
              <a:t>예제</a:t>
            </a:r>
            <a:r>
              <a:rPr lang="en-US" altLang="ko-KR"/>
              <a:t>(</a:t>
            </a:r>
            <a:r>
              <a:rPr lang="ko-KR" altLang="en-US"/>
              <a:t>경고</a:t>
            </a:r>
            <a:r>
              <a:rPr lang="en-US" altLang="ko-KR"/>
              <a:t>.html)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1FAF55-65BA-4C9F-B19F-026E92915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CBC328-70BE-4248-BDC2-B7B95223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43" y="1204546"/>
            <a:ext cx="5124450" cy="4848225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2A459F-823F-4F50-BAE6-3356ED1D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2501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FAFE4-E866-45FF-8E66-2E6E671E5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confirm(</a:t>
            </a:r>
            <a:r>
              <a:rPr lang="ko-KR" altLang="en-US"/>
              <a:t>확인</a:t>
            </a:r>
            <a:r>
              <a:rPr lang="en-US" altLang="ko-KR"/>
              <a:t>.html)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DC355D-16EE-4A0E-AFAD-F5173B2C3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result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confirm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question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/>
              <a:t>confirm </a:t>
            </a:r>
            <a:r>
              <a:rPr lang="ko-KR" altLang="en-US" dirty="0"/>
              <a:t>함수는 매개변수로 받은 </a:t>
            </a:r>
            <a:r>
              <a:rPr lang="en-US" altLang="ko-KR" dirty="0"/>
              <a:t>question(</a:t>
            </a:r>
            <a:r>
              <a:rPr lang="ko-KR" altLang="en-US" dirty="0"/>
              <a:t>질문</a:t>
            </a:r>
            <a:r>
              <a:rPr lang="en-US" altLang="ko-KR" dirty="0"/>
              <a:t>)</a:t>
            </a:r>
            <a:r>
              <a:rPr lang="ko-KR" altLang="en-US" dirty="0"/>
              <a:t>과 확인 및 취소 버튼이 있는 </a:t>
            </a:r>
            <a:r>
              <a:rPr lang="ko-KR" altLang="en-US" dirty="0" err="1"/>
              <a:t>모달</a:t>
            </a:r>
            <a:r>
              <a:rPr lang="ko-KR" altLang="en-US" dirty="0"/>
              <a:t> 창을 보여줍니다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사용자가 </a:t>
            </a:r>
            <a:r>
              <a:rPr lang="ko-KR" altLang="en-US" dirty="0" err="1"/>
              <a:t>확인버튼를</a:t>
            </a:r>
            <a:r>
              <a:rPr lang="ko-KR" altLang="en-US" dirty="0"/>
              <a:t> 누르면 </a:t>
            </a:r>
            <a:r>
              <a:rPr lang="en-US" altLang="ko-KR" dirty="0"/>
              <a:t>true, </a:t>
            </a:r>
            <a:r>
              <a:rPr lang="ko-KR" altLang="en-US" dirty="0"/>
              <a:t>그 외의 경우는 </a:t>
            </a:r>
            <a:r>
              <a:rPr lang="en-US" altLang="ko-KR" dirty="0"/>
              <a:t>false</a:t>
            </a:r>
            <a:r>
              <a:rPr lang="ko-KR" altLang="en-US" dirty="0"/>
              <a:t>를 반환합니다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C65BF9-AEDE-435F-8795-8C1AE3B28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475" y="3081106"/>
            <a:ext cx="4962525" cy="2400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532038-DC22-4EDB-9128-83B12E57B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6887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FA863F-9D26-4D20-8DC9-5C0A3D33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형변환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6F65B2-F84D-4CC8-A3AB-99CB5120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함수와 연산자에 전달되는 값은 대부분 적절한 자료형으로 자동 변환됩니다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이런 과정을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"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형 변환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(type conversion)"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이라고 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dirty="0"/>
              <a:t>문자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, </a:t>
            </a:r>
            <a:r>
              <a:rPr lang="ko-KR" altLang="en-US" dirty="0"/>
              <a:t>논리형으로의 형 변환은 자주 일어나는 형 변환입니다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문자형으로 변환 은 무언가를 출력할 때 주로 일어납니다</a:t>
            </a:r>
            <a:r>
              <a:rPr lang="en-US" altLang="ko-KR" dirty="0"/>
              <a:t>. String(value)</a:t>
            </a:r>
            <a:r>
              <a:rPr lang="ko-KR" altLang="en-US" dirty="0"/>
              <a:t>을 사용하면 문자형으로 명시적 변환이 가능합니다</a:t>
            </a:r>
            <a:r>
              <a:rPr lang="en-US" altLang="ko-KR" dirty="0"/>
              <a:t>. </a:t>
            </a:r>
            <a:r>
              <a:rPr lang="ko-KR" altLang="en-US" dirty="0"/>
              <a:t>원시 자료형을 문자형으로 변환할 땐</a:t>
            </a:r>
            <a:r>
              <a:rPr lang="en-US" altLang="ko-KR" dirty="0"/>
              <a:t>, </a:t>
            </a:r>
            <a:r>
              <a:rPr lang="ko-KR" altLang="en-US" dirty="0"/>
              <a:t>대부분 그 결과를 예상할 수 있을 정도로 명시적인 방식으로 일어납니다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숫자형으로 변환 은 수학 관련 </a:t>
            </a:r>
            <a:r>
              <a:rPr lang="ko-KR" altLang="en-US" dirty="0" err="1"/>
              <a:t>연산시</a:t>
            </a:r>
            <a:r>
              <a:rPr lang="ko-KR" altLang="en-US" dirty="0"/>
              <a:t> 주로 일어납니다</a:t>
            </a:r>
            <a:r>
              <a:rPr lang="en-US" altLang="ko-KR" dirty="0"/>
              <a:t>. Number(value)</a:t>
            </a:r>
            <a:r>
              <a:rPr lang="ko-KR" altLang="en-US" dirty="0"/>
              <a:t>로도 형 변환을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숫자형으로의 변환은 다음 규칙을 따릅니다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6B8C6-082C-496E-939E-AE79D8184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4585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C9BC0-CC4E-4018-BE48-D2016DC83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숫자형 </a:t>
            </a:r>
            <a:r>
              <a:rPr lang="ko-KR" altLang="en-US" dirty="0" err="1"/>
              <a:t>형변환</a:t>
            </a:r>
            <a:r>
              <a:rPr lang="ko-KR" altLang="en-US" dirty="0"/>
              <a:t> 규칙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7C5DCA35-917F-43B2-A137-99FAD4EE31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2763683"/>
              </p:ext>
            </p:extLst>
          </p:nvPr>
        </p:nvGraphicFramePr>
        <p:xfrm>
          <a:off x="1103790" y="1554675"/>
          <a:ext cx="9549414" cy="2072640"/>
        </p:xfrm>
        <a:graphic>
          <a:graphicData uri="http://schemas.openxmlformats.org/drawingml/2006/table">
            <a:tbl>
              <a:tblPr/>
              <a:tblGrid>
                <a:gridCol w="3059837">
                  <a:extLst>
                    <a:ext uri="{9D8B030D-6E8A-4147-A177-3AD203B41FA5}">
                      <a16:colId xmlns:a16="http://schemas.microsoft.com/office/drawing/2014/main" val="1749640128"/>
                    </a:ext>
                  </a:extLst>
                </a:gridCol>
                <a:gridCol w="6489577">
                  <a:extLst>
                    <a:ext uri="{9D8B030D-6E8A-4147-A177-3AD203B41FA5}">
                      <a16:colId xmlns:a16="http://schemas.microsoft.com/office/drawing/2014/main" val="29013416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>
                          <a:effectLst/>
                        </a:rPr>
                        <a:t>전달받은 값</a:t>
                      </a:r>
                    </a:p>
                  </a:txBody>
                  <a:tcPr marL="38100" marT="15240" marB="1524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>
                          <a:effectLst/>
                        </a:rPr>
                        <a:t>형 변환 후</a:t>
                      </a:r>
                    </a:p>
                  </a:txBody>
                  <a:tcPr marL="38100" marT="15240" marB="1524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320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undefined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NaN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273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null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0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683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true / false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1 / 0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89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string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effectLst/>
                        </a:rPr>
                        <a:t>전달받은 문자열을 “그대로” 읽되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처음과 끝의 공백을 무시합니다</a:t>
                      </a:r>
                      <a:r>
                        <a:rPr lang="en-US" altLang="ko-KR" dirty="0">
                          <a:effectLst/>
                        </a:rPr>
                        <a:t>. </a:t>
                      </a:r>
                      <a:r>
                        <a:rPr lang="ko-KR" altLang="en-US" dirty="0">
                          <a:effectLst/>
                        </a:rPr>
                        <a:t>문자열이 </a:t>
                      </a:r>
                      <a:r>
                        <a:rPr lang="ko-KR" altLang="en-US" dirty="0" err="1">
                          <a:effectLst/>
                        </a:rPr>
                        <a:t>비어있다면</a:t>
                      </a:r>
                      <a:r>
                        <a:rPr lang="ko-KR" altLang="en-US" dirty="0">
                          <a:effectLst/>
                        </a:rPr>
                        <a:t> </a:t>
                      </a:r>
                      <a:r>
                        <a:rPr lang="en-US" altLang="ko-KR" dirty="0">
                          <a:effectLst/>
                        </a:rPr>
                        <a:t>0</a:t>
                      </a:r>
                      <a:r>
                        <a:rPr lang="ko-KR" altLang="en-US" dirty="0">
                          <a:effectLst/>
                        </a:rPr>
                        <a:t>이 되고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오류 발생 시 </a:t>
                      </a:r>
                      <a:r>
                        <a:rPr lang="en-US" altLang="ko-KR" dirty="0" err="1">
                          <a:effectLst/>
                        </a:rPr>
                        <a:t>NaN</a:t>
                      </a:r>
                      <a:r>
                        <a:rPr lang="ko-KR" altLang="en-US" dirty="0">
                          <a:effectLst/>
                        </a:rPr>
                        <a:t>이 됩니다</a:t>
                      </a:r>
                      <a:r>
                        <a:rPr lang="en-US" altLang="ko-KR" dirty="0">
                          <a:effectLst/>
                        </a:rPr>
                        <a:t>.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73795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210B2-E66E-443A-AE5A-C8E131800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28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5482EC-5CD2-48AC-9145-56A97D5C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불리안</a:t>
            </a:r>
            <a:r>
              <a:rPr lang="ko-KR" altLang="en-US" dirty="0"/>
              <a:t> 형 변환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18FCF2-F7DD-4EA0-8A52-90C6A98A7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불린형으로</a:t>
            </a:r>
            <a:r>
              <a:rPr lang="ko-KR" altLang="en-US" dirty="0"/>
              <a:t> 변환 은 논리 연산 시 발생합니다</a:t>
            </a:r>
            <a:r>
              <a:rPr lang="en-US" altLang="ko-KR" dirty="0"/>
              <a:t>. Boolean(value)</a:t>
            </a:r>
            <a:r>
              <a:rPr lang="ko-KR" altLang="en-US" dirty="0"/>
              <a:t>으로도 변환할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불린형으로의</a:t>
            </a:r>
            <a:r>
              <a:rPr lang="ko-KR" altLang="en-US" dirty="0"/>
              <a:t> 형 변환은 다음 규칙을 따릅니다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11FFCEC-B5CD-4210-A875-BA2A8A545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884703"/>
              </p:ext>
            </p:extLst>
          </p:nvPr>
        </p:nvGraphicFramePr>
        <p:xfrm>
          <a:off x="1157057" y="2514600"/>
          <a:ext cx="8217762" cy="1151877"/>
        </p:xfrm>
        <a:graphic>
          <a:graphicData uri="http://schemas.openxmlformats.org/drawingml/2006/table">
            <a:tbl>
              <a:tblPr/>
              <a:tblGrid>
                <a:gridCol w="4108881">
                  <a:extLst>
                    <a:ext uri="{9D8B030D-6E8A-4147-A177-3AD203B41FA5}">
                      <a16:colId xmlns:a16="http://schemas.microsoft.com/office/drawing/2014/main" val="1964481231"/>
                    </a:ext>
                  </a:extLst>
                </a:gridCol>
                <a:gridCol w="4108881">
                  <a:extLst>
                    <a:ext uri="{9D8B030D-6E8A-4147-A177-3AD203B41FA5}">
                      <a16:colId xmlns:a16="http://schemas.microsoft.com/office/drawing/2014/main" val="1744832028"/>
                    </a:ext>
                  </a:extLst>
                </a:gridCol>
              </a:tblGrid>
              <a:tr h="38395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>
                          <a:effectLst/>
                        </a:rPr>
                        <a:t>전달받은 값</a:t>
                      </a:r>
                    </a:p>
                  </a:txBody>
                  <a:tcPr marL="38100" marT="15240" marB="1524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>
                          <a:effectLst/>
                        </a:rPr>
                        <a:t>형 변환 후</a:t>
                      </a:r>
                    </a:p>
                  </a:txBody>
                  <a:tcPr marL="38100" marT="15240" marB="1524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806017"/>
                  </a:ext>
                </a:extLst>
              </a:tr>
              <a:tr h="383959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0, null, undefined, NaN, ""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false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2286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31328"/>
                  </a:ext>
                </a:extLst>
              </a:tr>
              <a:tr h="383959"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그 외의 값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true</a:t>
                      </a:r>
                    </a:p>
                  </a:txBody>
                  <a:tcPr marL="38100" marT="15240" marB="1524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705104"/>
                  </a:ext>
                </a:extLst>
              </a:tr>
            </a:tbl>
          </a:graphicData>
        </a:graphic>
      </p:graphicFrame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84E69BDA-1AD4-41D2-BACE-187938F33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3077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C2307-951B-42AC-93E5-B6D51B5C3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형변환시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F6FAF8-2603-4DC5-958C-43960B6B4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숫자형으로 변환 시 </a:t>
            </a:r>
            <a:r>
              <a:rPr lang="en-US" altLang="ko-KR" dirty="0"/>
              <a:t>undefined</a:t>
            </a:r>
            <a:r>
              <a:rPr lang="ko-KR" altLang="en-US" dirty="0"/>
              <a:t>는 </a:t>
            </a:r>
            <a:r>
              <a:rPr lang="en-US" altLang="ko-KR" dirty="0"/>
              <a:t>0</a:t>
            </a:r>
            <a:r>
              <a:rPr lang="ko-KR" altLang="en-US" dirty="0"/>
              <a:t>이 아니라 </a:t>
            </a:r>
            <a:r>
              <a:rPr lang="en-US" altLang="ko-KR" dirty="0" err="1"/>
              <a:t>NaN</a:t>
            </a:r>
            <a:r>
              <a:rPr lang="ko-KR" altLang="en-US" dirty="0"/>
              <a:t>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문자열 </a:t>
            </a:r>
            <a:r>
              <a:rPr lang="en-US" altLang="ko-KR" dirty="0"/>
              <a:t>"0"</a:t>
            </a:r>
            <a:r>
              <a:rPr lang="ko-KR" altLang="en-US" dirty="0"/>
              <a:t>과 </a:t>
            </a:r>
            <a:r>
              <a:rPr lang="en-US" altLang="ko-KR" dirty="0"/>
              <a:t>" "</a:t>
            </a:r>
            <a:r>
              <a:rPr lang="ko-KR" altLang="en-US" dirty="0"/>
              <a:t>같은 공백은 </a:t>
            </a:r>
            <a:r>
              <a:rPr lang="ko-KR" altLang="en-US" dirty="0" err="1"/>
              <a:t>불린형으로</a:t>
            </a:r>
            <a:r>
              <a:rPr lang="ko-KR" altLang="en-US" dirty="0"/>
              <a:t> 변환 시 </a:t>
            </a:r>
            <a:r>
              <a:rPr lang="en-US" altLang="ko-KR" dirty="0"/>
              <a:t>true</a:t>
            </a:r>
            <a:r>
              <a:rPr lang="ko-KR" altLang="en-US" dirty="0"/>
              <a:t>가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61A5C-BAEF-447F-8F8A-B4C321109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1461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19083-D367-4226-8A32-B18C511C3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산술연산자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62DCC1-D133-45DB-A7FB-BC7C6FD59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덧셈 연산자 </a:t>
            </a:r>
            <a:r>
              <a:rPr lang="en-US" altLang="ko-KR" dirty="0"/>
              <a:t>+,</a:t>
            </a:r>
          </a:p>
          <a:p>
            <a:r>
              <a:rPr lang="ko-KR" altLang="en-US" dirty="0"/>
              <a:t>뺄셈 연산자 </a:t>
            </a:r>
            <a:r>
              <a:rPr lang="en-US" altLang="ko-KR" dirty="0"/>
              <a:t>-,</a:t>
            </a:r>
          </a:p>
          <a:p>
            <a:r>
              <a:rPr lang="ko-KR" altLang="en-US" dirty="0"/>
              <a:t>곱셈 연산자 *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나눗셈 연산자 </a:t>
            </a:r>
            <a:r>
              <a:rPr lang="en-US" altLang="ko-KR" dirty="0"/>
              <a:t>/,</a:t>
            </a:r>
          </a:p>
          <a:p>
            <a:r>
              <a:rPr lang="ko-KR" altLang="en-US" dirty="0"/>
              <a:t>나머지 연산자 </a:t>
            </a:r>
            <a:r>
              <a:rPr lang="en-US" altLang="ko-KR" dirty="0"/>
              <a:t>%,</a:t>
            </a:r>
          </a:p>
          <a:p>
            <a:r>
              <a:rPr lang="ko-KR" altLang="en-US" dirty="0"/>
              <a:t>거듭제곱 연산자 **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3D5D63-D7EB-4A3D-A803-8F5CD1A53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375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539FB-D80D-4E78-875C-750594E79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비트연산자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4AEAC8-96FE-48D7-AB56-D82349A58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비트 연산자</a:t>
            </a:r>
            <a:r>
              <a:rPr lang="en-US" altLang="ko-KR" dirty="0"/>
              <a:t>(bitwise operator)</a:t>
            </a:r>
            <a:r>
              <a:rPr lang="ko-KR" altLang="en-US" dirty="0"/>
              <a:t>는 인수를 </a:t>
            </a:r>
            <a:r>
              <a:rPr lang="en-US" altLang="ko-KR" dirty="0"/>
              <a:t>32</a:t>
            </a:r>
            <a:r>
              <a:rPr lang="ko-KR" altLang="en-US" dirty="0"/>
              <a:t>비트 정수로 변환하여 이진 연산을 수행합니다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이런 비트 조작 관련 연산자는 </a:t>
            </a:r>
            <a:r>
              <a:rPr lang="ko-KR" altLang="en-US" dirty="0" err="1"/>
              <a:t>자바스크립트뿐만</a:t>
            </a:r>
            <a:r>
              <a:rPr lang="ko-KR" altLang="en-US" dirty="0"/>
              <a:t> 아니라 대부분의 프로그래밍 언어에서 지원합니다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연산자 목록입니다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비트 </a:t>
            </a:r>
            <a:r>
              <a:rPr lang="en-US" altLang="ko-KR" dirty="0"/>
              <a:t>AND ( &amp; )</a:t>
            </a:r>
          </a:p>
          <a:p>
            <a:pPr lvl="1"/>
            <a:r>
              <a:rPr lang="ko-KR" altLang="en-US" dirty="0"/>
              <a:t>비트 </a:t>
            </a:r>
            <a:r>
              <a:rPr lang="en-US" altLang="ko-KR" dirty="0"/>
              <a:t>OR ( | )</a:t>
            </a:r>
          </a:p>
          <a:p>
            <a:pPr lvl="1"/>
            <a:r>
              <a:rPr lang="ko-KR" altLang="en-US" dirty="0"/>
              <a:t>비트 </a:t>
            </a:r>
            <a:r>
              <a:rPr lang="en-US" altLang="ko-KR" dirty="0"/>
              <a:t>XOR ( ^ )</a:t>
            </a:r>
          </a:p>
          <a:p>
            <a:pPr lvl="1"/>
            <a:r>
              <a:rPr lang="ko-KR" altLang="en-US" dirty="0"/>
              <a:t>비트 </a:t>
            </a:r>
            <a:r>
              <a:rPr lang="en-US" altLang="ko-KR" dirty="0"/>
              <a:t>NOT ( ~ )</a:t>
            </a:r>
          </a:p>
          <a:p>
            <a:pPr lvl="1"/>
            <a:r>
              <a:rPr lang="ko-KR" altLang="en-US" dirty="0"/>
              <a:t>왼쪽 시프트</a:t>
            </a:r>
            <a:r>
              <a:rPr lang="en-US" altLang="ko-KR" dirty="0"/>
              <a:t>(LEFT SHIFT) ( &lt;&lt; )</a:t>
            </a:r>
          </a:p>
          <a:p>
            <a:pPr lvl="1"/>
            <a:r>
              <a:rPr lang="ko-KR" altLang="en-US" dirty="0"/>
              <a:t>오른쪽 시프트</a:t>
            </a:r>
            <a:r>
              <a:rPr lang="en-US" altLang="ko-KR" dirty="0"/>
              <a:t>(RIGHT SHIFT) ( &gt;&gt; )</a:t>
            </a:r>
          </a:p>
          <a:p>
            <a:pPr lvl="1"/>
            <a:r>
              <a:rPr lang="ko-KR" altLang="en-US" dirty="0"/>
              <a:t>부호 없는 오른쪽 시프트</a:t>
            </a:r>
            <a:r>
              <a:rPr lang="en-US" altLang="ko-KR" dirty="0"/>
              <a:t>(ZERO-FILL RIGHT SHIFT) ( &gt;&gt;&gt; )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211963-E29B-4BA3-AACB-AE23C2EF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8792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10722C-94CC-4A2B-9718-8C2564E7F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비교 연산자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A23501-4C1F-4464-A446-5CCB93E9E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보다 큼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·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작음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: a &gt; b, a &lt; b.</a:t>
            </a:r>
          </a:p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보다 크거나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·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작거나 같음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: a &gt;= b, a &lt;= b.</a:t>
            </a:r>
          </a:p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같음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동등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): a == b.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등호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=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가 두 개 연달아 오는 것에 유의하세요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. a ​​= b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와 같이 등호가 하나일 때는 할당을 의미합니다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같지 않음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부등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):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같지 않음을 나타내는 수학 기호 ≠는 자바스크립트에선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a != b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로 나타냅니다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할당연산자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=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앞에 느낌표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!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를 붙여서 표시합니다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비교 연산자 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true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또는 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false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를 반환합니다</a:t>
            </a:r>
            <a:r>
              <a:rPr lang="en-US" altLang="ko-KR" b="1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F18F06-208A-4949-8631-2B95CA667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8220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90BCE-8C89-44AC-BCF4-65B7FAFE9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다른 형을 가진 값 간의 비교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0664DA-D95C-4522-8B79-96560F4B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비교하려는 값의 자료형이 다르면 자바스크립트는 이 값들을 숫자형으로 바꿉니다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dirty="0"/>
              <a:t>alert( '2' &gt; 1 ); // true, </a:t>
            </a:r>
            <a:r>
              <a:rPr lang="ko-KR" altLang="en-US" dirty="0"/>
              <a:t>문자열 </a:t>
            </a:r>
            <a:r>
              <a:rPr lang="en-US" altLang="ko-KR" dirty="0"/>
              <a:t>'2'</a:t>
            </a:r>
            <a:r>
              <a:rPr lang="ko-KR" altLang="en-US" dirty="0"/>
              <a:t>가 숫자 </a:t>
            </a:r>
            <a:r>
              <a:rPr lang="en-US" altLang="ko-KR" dirty="0"/>
              <a:t>2</a:t>
            </a:r>
            <a:r>
              <a:rPr lang="ko-KR" altLang="en-US" dirty="0"/>
              <a:t>로 변환된 후 비교가 진행됩니다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alert( '01' == 1 ); // true, </a:t>
            </a:r>
            <a:r>
              <a:rPr lang="ko-KR" altLang="en-US" dirty="0"/>
              <a:t>문자열 </a:t>
            </a:r>
            <a:r>
              <a:rPr lang="en-US" altLang="ko-KR" dirty="0"/>
              <a:t>'01'</a:t>
            </a:r>
            <a:r>
              <a:rPr lang="ko-KR" altLang="en-US" dirty="0"/>
              <a:t>이 숫자 </a:t>
            </a:r>
            <a:r>
              <a:rPr lang="en-US" altLang="ko-KR" dirty="0"/>
              <a:t>1</a:t>
            </a:r>
            <a:r>
              <a:rPr lang="ko-KR" altLang="en-US" dirty="0"/>
              <a:t>로 변환된 후 비교가 진행됩니다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불린값의</a:t>
            </a:r>
            <a:r>
              <a:rPr lang="ko-KR" altLang="en-US" dirty="0"/>
              <a:t> 경우 </a:t>
            </a:r>
            <a:r>
              <a:rPr lang="en-US" altLang="ko-KR" dirty="0"/>
              <a:t>true</a:t>
            </a:r>
            <a:r>
              <a:rPr lang="ko-KR" altLang="en-US" dirty="0"/>
              <a:t>는 </a:t>
            </a:r>
            <a:r>
              <a:rPr lang="en-US" altLang="ko-KR" dirty="0"/>
              <a:t>1, false</a:t>
            </a:r>
            <a:r>
              <a:rPr lang="ko-KR" altLang="en-US" dirty="0"/>
              <a:t>는 </a:t>
            </a:r>
            <a:r>
              <a:rPr lang="en-US" altLang="ko-KR" dirty="0"/>
              <a:t>0</a:t>
            </a:r>
            <a:r>
              <a:rPr lang="ko-KR" altLang="en-US" dirty="0"/>
              <a:t>으로 변환된 후 비교가 이뤄집니다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동등 연산자</a:t>
            </a:r>
            <a:r>
              <a:rPr lang="en-US" altLang="ko-KR" dirty="0"/>
              <a:t>(equality operator) ==</a:t>
            </a:r>
            <a:r>
              <a:rPr lang="ko-KR" altLang="en-US" dirty="0"/>
              <a:t>은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false</a:t>
            </a:r>
            <a:r>
              <a:rPr lang="ko-KR" altLang="en-US" dirty="0"/>
              <a:t>를 구별하지 못합니다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</a:t>
            </a:r>
            <a:endParaRPr lang="en-US" altLang="ko-KR" dirty="0"/>
          </a:p>
          <a:p>
            <a:pPr lvl="1"/>
            <a:r>
              <a:rPr lang="en-US" altLang="ko-KR" dirty="0"/>
              <a:t>alert( 0 == false)   //true</a:t>
            </a:r>
          </a:p>
          <a:p>
            <a:pPr lvl="1"/>
            <a:r>
              <a:rPr lang="en-US" altLang="ko-KR" dirty="0"/>
              <a:t>alert("" == false);  //true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5381C7-1886-4EBF-B17D-E8FFA73D5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08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D98834-B705-4733-8BCD-7859CB02E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자바스크립트란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8E156F-FB51-48EB-B532-9FA8F06AB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ko-KR" altLang="en-US" b="0" dirty="0">
                <a:solidFill>
                  <a:srgbClr val="333333"/>
                </a:solidFill>
                <a:effectLst/>
                <a:latin typeface="BlinkMacSystemFont"/>
              </a:rPr>
              <a:t>자바스크립트는 ‘웹페이지에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생동감을 불어넣기 위해’  만들어진 프로그래밍 언어입니다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스크립트란 말은 독자적인 번역기가 없는 언어를 뜻합니다</a:t>
            </a:r>
            <a:r>
              <a:rPr lang="en-US" altLang="ko-KR" dirty="0">
                <a:solidFill>
                  <a:srgbClr val="333333"/>
                </a:solidFill>
                <a:latin typeface="BlinkMacSystemFont"/>
              </a:rPr>
              <a:t>. </a:t>
            </a: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자바스크립트도 프로그래밍 언어이므로 번역을 해야 하는데 자바스크립트의 번역기는 브라우저 입니다 </a:t>
            </a:r>
            <a:endParaRPr lang="en-US" altLang="ko-KR" dirty="0">
              <a:solidFill>
                <a:srgbClr val="333333"/>
              </a:solidFill>
              <a:latin typeface="BlinkMacSystemFon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자바스크립트로 작성한 프로그램을 </a:t>
            </a:r>
            <a:r>
              <a:rPr lang="ko-KR" altLang="en-US" b="0" i="1" dirty="0">
                <a:solidFill>
                  <a:srgbClr val="333333"/>
                </a:solidFill>
                <a:effectLst/>
                <a:latin typeface="BlinkMacSystemFont"/>
              </a:rPr>
              <a:t>스크립트</a:t>
            </a:r>
            <a:r>
              <a:rPr lang="en-US" altLang="ko-KR" b="0" i="1" dirty="0">
                <a:solidFill>
                  <a:srgbClr val="333333"/>
                </a:solidFill>
                <a:effectLst/>
                <a:latin typeface="BlinkMacSystemFont"/>
              </a:rPr>
              <a:t>(script)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 라고 부릅니다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스크립트는 웹페이지의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HTML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안에 작성할 수 있는데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웹페이지를 불러올 때 스크립트가 자동으로 실행됩니다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스크립트는 특별한 준비나 컴파일 없이 보통의 문자 형태로 작성할 수 있고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실행도 할 수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처음 자바스크립트가 만들어졌을 때는 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BlinkMacSystemFont"/>
              </a:rPr>
              <a:t>LiveScript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’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라는 이름으로 불렸습니다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그런데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당시 자바의 인기가 아주 높은 상황이었습니다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관련인들은 자바스크립트를 자바의 ‘동생’ 격인 언어로 홍보하면 도움이 될 것이라는 의사결정을 내리고 이름을 바꿨습니다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이름은 자바에서 차용해 왔지만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자바스크립트는 자바와는 독자적인 언어입니다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꾸준히 발전을 거듭하면서 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ECMAScript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라는 고유한 명세를 갖춘 독립적인 언어가 되었습니다 </a:t>
            </a:r>
            <a:endParaRPr lang="en-US" altLang="ko-KR" b="0" i="0" dirty="0">
              <a:solidFill>
                <a:srgbClr val="333333"/>
              </a:solidFill>
              <a:effectLst/>
              <a:latin typeface="BlinkMacSystemFon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자바스크립트는 자바와 아무런 연관이 없습니다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B2DE1F-E503-4BDF-95F8-3010ABF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2120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4E326-3E98-4411-AAA0-9F6416BBE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일치 연산자</a:t>
            </a:r>
            <a:r>
              <a:rPr lang="en-US" altLang="ko-KR" dirty="0"/>
              <a:t>(strict equality operator) ===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B93743-EF4A-4247-B3EB-8FC6E1AB0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일치 연산자</a:t>
            </a:r>
            <a:r>
              <a:rPr lang="en-US" altLang="ko-KR" dirty="0"/>
              <a:t>(strict equality operator) ===</a:t>
            </a:r>
            <a:r>
              <a:rPr lang="ko-KR" altLang="en-US" dirty="0"/>
              <a:t>를 사용하면 형 변환 없이 값을 비교할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일치 연산자는 엄격한</a:t>
            </a:r>
            <a:r>
              <a:rPr lang="en-US" altLang="ko-KR" dirty="0"/>
              <a:t>(strict) </a:t>
            </a:r>
            <a:r>
              <a:rPr lang="ko-KR" altLang="en-US" dirty="0"/>
              <a:t>동등 연산자입니다</a:t>
            </a:r>
            <a:r>
              <a:rPr lang="en-US" altLang="ko-KR" dirty="0"/>
              <a:t>. </a:t>
            </a:r>
            <a:r>
              <a:rPr lang="ko-KR" altLang="en-US" dirty="0"/>
              <a:t>자료형의 동등 여부까지 검사하기 때문에</a:t>
            </a:r>
            <a:r>
              <a:rPr lang="en-US" altLang="ko-KR" dirty="0"/>
              <a:t>, </a:t>
            </a:r>
            <a:r>
              <a:rPr lang="ko-KR" altLang="en-US" dirty="0"/>
              <a:t>피연산자 </a:t>
            </a:r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의 형이 다를 경우 </a:t>
            </a:r>
            <a:r>
              <a:rPr lang="en-US" altLang="ko-KR" dirty="0"/>
              <a:t>a === b</a:t>
            </a:r>
            <a:r>
              <a:rPr lang="ko-KR" altLang="en-US" dirty="0"/>
              <a:t>는 </a:t>
            </a:r>
            <a:r>
              <a:rPr lang="en-US" altLang="ko-KR" dirty="0"/>
              <a:t>false</a:t>
            </a:r>
            <a:r>
              <a:rPr lang="ko-KR" altLang="en-US" dirty="0"/>
              <a:t>를 즉시 반환합니다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alert ( 0 === false); //</a:t>
            </a:r>
            <a:r>
              <a:rPr lang="ko-KR" altLang="en-US" dirty="0"/>
              <a:t>서로 다른 타입이므로 </a:t>
            </a:r>
            <a:r>
              <a:rPr lang="en-US" altLang="ko-KR" dirty="0"/>
              <a:t>false</a:t>
            </a:r>
            <a:r>
              <a:rPr lang="ko-KR" altLang="en-US" dirty="0"/>
              <a:t>이다 </a:t>
            </a:r>
            <a:endParaRPr lang="en-US" altLang="ko-KR" dirty="0"/>
          </a:p>
          <a:p>
            <a:r>
              <a:rPr lang="en-US" altLang="ko-KR" dirty="0"/>
              <a:t>alert ( "" === false);</a:t>
            </a:r>
          </a:p>
          <a:p>
            <a:r>
              <a:rPr lang="en-US" altLang="ko-KR" dirty="0"/>
              <a:t>alert(0 === "");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A341C5-A889-438D-AE5F-803013863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4664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130EE-D671-4E4B-9E97-EAD56F5BB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비교연산자 사용 예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F6E699D-3714-4BE9-B33B-E173AEB1D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163" y="1275934"/>
            <a:ext cx="4426337" cy="4972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2F0730-B7DB-4E3F-8D37-5AAC46CFB2F5}"/>
              </a:ext>
            </a:extLst>
          </p:cNvPr>
          <p:cNvSpPr txBox="1"/>
          <p:nvPr/>
        </p:nvSpPr>
        <p:spPr>
          <a:xfrm>
            <a:off x="6613864" y="1305017"/>
            <a:ext cx="4331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!= </a:t>
            </a:r>
            <a:r>
              <a:rPr lang="ko-KR" altLang="en-US" dirty="0"/>
              <a:t>연산자도 타입전환이 이루어집니다</a:t>
            </a:r>
            <a:r>
              <a:rPr lang="en-US" altLang="ko-KR" dirty="0"/>
              <a:t>. </a:t>
            </a:r>
            <a:r>
              <a:rPr lang="ko-KR" altLang="en-US" dirty="0"/>
              <a:t>그러나 </a:t>
            </a:r>
            <a:r>
              <a:rPr lang="en-US" altLang="ko-KR" dirty="0"/>
              <a:t>!== </a:t>
            </a:r>
            <a:r>
              <a:rPr lang="ko-KR" altLang="en-US" dirty="0"/>
              <a:t>는 타입전환이 이루어 지지 않습니다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7A8514-6AF0-483D-8747-57804FB2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4747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75A02B-ABE4-46A2-8F2B-DCC20429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null</a:t>
            </a:r>
            <a:r>
              <a:rPr lang="ko-KR" altLang="en-US" dirty="0"/>
              <a:t>과 </a:t>
            </a:r>
            <a:r>
              <a:rPr lang="en-US" altLang="ko-KR" dirty="0"/>
              <a:t>undefined </a:t>
            </a:r>
            <a:r>
              <a:rPr lang="ko-KR" altLang="en-US" dirty="0"/>
              <a:t>를 비교하기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ADF3CE-681C-44AA-9501-398B4B85D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산술 연산자나 기타 비교 연산자 </a:t>
            </a:r>
            <a:r>
              <a:rPr lang="en-US" altLang="ko-KR" dirty="0"/>
              <a:t>&lt; &gt; &lt;= &gt;=</a:t>
            </a:r>
            <a:r>
              <a:rPr lang="ko-KR" altLang="en-US" dirty="0"/>
              <a:t>를 사용하여 </a:t>
            </a:r>
            <a:r>
              <a:rPr lang="en-US" altLang="ko-KR" dirty="0"/>
              <a:t>null</a:t>
            </a:r>
            <a:r>
              <a:rPr lang="ko-KR" altLang="en-US" dirty="0"/>
              <a:t>과 </a:t>
            </a:r>
            <a:r>
              <a:rPr lang="en-US" altLang="ko-KR" dirty="0"/>
              <a:t>undefined</a:t>
            </a:r>
            <a:r>
              <a:rPr lang="ko-KR" altLang="en-US" dirty="0"/>
              <a:t>를 비교</a:t>
            </a:r>
          </a:p>
          <a:p>
            <a:r>
              <a:rPr lang="en-US" altLang="ko-KR" dirty="0"/>
              <a:t>null</a:t>
            </a:r>
            <a:r>
              <a:rPr lang="ko-KR" altLang="en-US" dirty="0"/>
              <a:t>과 </a:t>
            </a:r>
            <a:r>
              <a:rPr lang="en-US" altLang="ko-KR" dirty="0"/>
              <a:t>undefined</a:t>
            </a:r>
            <a:r>
              <a:rPr lang="ko-KR" altLang="en-US" dirty="0"/>
              <a:t>는 숫자형으로 변환됩니다</a:t>
            </a:r>
            <a:r>
              <a:rPr lang="en-US" altLang="ko-KR" dirty="0"/>
              <a:t>. </a:t>
            </a:r>
            <a:r>
              <a:rPr lang="en-US" altLang="ko-KR" dirty="0">
                <a:solidFill>
                  <a:srgbClr val="C00000"/>
                </a:solidFill>
              </a:rPr>
              <a:t>null</a:t>
            </a:r>
            <a:r>
              <a:rPr lang="ko-KR" altLang="en-US" dirty="0">
                <a:solidFill>
                  <a:srgbClr val="C00000"/>
                </a:solidFill>
              </a:rPr>
              <a:t>은 </a:t>
            </a:r>
            <a:r>
              <a:rPr lang="en-US" altLang="ko-KR" dirty="0">
                <a:solidFill>
                  <a:srgbClr val="C00000"/>
                </a:solidFill>
              </a:rPr>
              <a:t>0, undefined</a:t>
            </a:r>
            <a:r>
              <a:rPr lang="ko-KR" altLang="en-US" dirty="0">
                <a:solidFill>
                  <a:srgbClr val="C00000"/>
                </a:solidFill>
              </a:rPr>
              <a:t>는 </a:t>
            </a:r>
            <a:r>
              <a:rPr lang="en-US" altLang="ko-KR" dirty="0" err="1">
                <a:solidFill>
                  <a:srgbClr val="C00000"/>
                </a:solidFill>
              </a:rPr>
              <a:t>NaN</a:t>
            </a:r>
            <a:r>
              <a:rPr lang="ko-KR" altLang="en-US" dirty="0">
                <a:solidFill>
                  <a:srgbClr val="C00000"/>
                </a:solidFill>
              </a:rPr>
              <a:t>으로 변합니다</a:t>
            </a:r>
            <a:r>
              <a:rPr lang="en-US" altLang="ko-KR" dirty="0">
                <a:solidFill>
                  <a:srgbClr val="C00000"/>
                </a:solidFill>
              </a:rPr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동등 연산자 </a:t>
            </a:r>
            <a:r>
              <a:rPr lang="en-US" altLang="ko-KR" dirty="0"/>
              <a:t>==</a:t>
            </a:r>
            <a:r>
              <a:rPr lang="ko-KR" altLang="en-US" dirty="0"/>
              <a:t>와 기타 비교 연산자 </a:t>
            </a:r>
            <a:r>
              <a:rPr lang="en-US" altLang="ko-KR" dirty="0"/>
              <a:t>&gt; &lt; &gt;= &lt;=</a:t>
            </a:r>
            <a:r>
              <a:rPr lang="ko-KR" altLang="en-US" dirty="0"/>
              <a:t>의 동작 방식이 다르기 때문입니다</a:t>
            </a:r>
            <a:r>
              <a:rPr lang="en-US" altLang="ko-KR" dirty="0"/>
              <a:t>. (1)</a:t>
            </a:r>
            <a:r>
              <a:rPr lang="ko-KR" altLang="en-US" dirty="0"/>
              <a:t>에서 </a:t>
            </a:r>
            <a:r>
              <a:rPr lang="en-US" altLang="ko-KR" dirty="0"/>
              <a:t>null &gt; 0</a:t>
            </a:r>
            <a:r>
              <a:rPr lang="ko-KR" altLang="en-US" dirty="0"/>
              <a:t>이 거짓을</a:t>
            </a:r>
            <a:r>
              <a:rPr lang="en-US" altLang="ko-KR" dirty="0"/>
              <a:t>, (3)</a:t>
            </a:r>
            <a:r>
              <a:rPr lang="ko-KR" altLang="en-US" dirty="0"/>
              <a:t>에서 </a:t>
            </a:r>
            <a:r>
              <a:rPr lang="en-US" altLang="ko-KR" dirty="0"/>
              <a:t>null &gt;= 0</a:t>
            </a:r>
            <a:r>
              <a:rPr lang="ko-KR" altLang="en-US" dirty="0"/>
              <a:t>이 참을 반환하는 이유는 </a:t>
            </a:r>
            <a:r>
              <a:rPr lang="en-US" altLang="ko-KR" dirty="0"/>
              <a:t>(</a:t>
            </a:r>
            <a:r>
              <a:rPr lang="ko-KR" altLang="en-US" dirty="0"/>
              <a:t>기타 비교 연산자의 동작 원리에 따라</a:t>
            </a:r>
            <a:r>
              <a:rPr lang="en-US" altLang="ko-KR" dirty="0"/>
              <a:t>) null</a:t>
            </a:r>
            <a:r>
              <a:rPr lang="ko-KR" altLang="en-US" dirty="0"/>
              <a:t>이 숫자형으로 변환돼 </a:t>
            </a:r>
            <a:r>
              <a:rPr lang="en-US" altLang="ko-KR" dirty="0"/>
              <a:t>0</a:t>
            </a:r>
            <a:r>
              <a:rPr lang="ko-KR" altLang="en-US" dirty="0"/>
              <a:t>이 되기 때문입니다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그런데 동등 연산자 </a:t>
            </a:r>
            <a:r>
              <a:rPr lang="en-US" altLang="ko-KR" dirty="0"/>
              <a:t>==</a:t>
            </a:r>
            <a:r>
              <a:rPr lang="ko-KR" altLang="en-US" dirty="0"/>
              <a:t>는 피연산자가 </a:t>
            </a:r>
            <a:r>
              <a:rPr lang="en-US" altLang="ko-KR" dirty="0"/>
              <a:t>undefined</a:t>
            </a:r>
            <a:r>
              <a:rPr lang="ko-KR" altLang="en-US" dirty="0"/>
              <a:t>나 </a:t>
            </a:r>
            <a:r>
              <a:rPr lang="en-US" altLang="ko-KR" dirty="0"/>
              <a:t>null</a:t>
            </a:r>
            <a:r>
              <a:rPr lang="ko-KR" altLang="en-US" dirty="0"/>
              <a:t>일 때 형 변환을 하지 않습니다</a:t>
            </a:r>
            <a:r>
              <a:rPr lang="en-US" altLang="ko-KR" dirty="0"/>
              <a:t>. undefined</a:t>
            </a:r>
            <a:r>
              <a:rPr lang="ko-KR" altLang="en-US" dirty="0"/>
              <a:t>와 </a:t>
            </a:r>
            <a:r>
              <a:rPr lang="en-US" altLang="ko-KR" dirty="0"/>
              <a:t>null</a:t>
            </a:r>
            <a:r>
              <a:rPr lang="ko-KR" altLang="en-US" dirty="0"/>
              <a:t>을 비교하는 경우에만 </a:t>
            </a:r>
            <a:r>
              <a:rPr lang="en-US" altLang="ko-KR" dirty="0"/>
              <a:t>true</a:t>
            </a:r>
            <a:r>
              <a:rPr lang="ko-KR" altLang="en-US" dirty="0"/>
              <a:t>를 반환하고</a:t>
            </a:r>
            <a:r>
              <a:rPr lang="en-US" altLang="ko-KR" dirty="0"/>
              <a:t>, </a:t>
            </a:r>
            <a:r>
              <a:rPr lang="ko-KR" altLang="en-US" dirty="0"/>
              <a:t>그 이외의 경우</a:t>
            </a:r>
            <a:r>
              <a:rPr lang="en-US" altLang="ko-KR" dirty="0"/>
              <a:t>(null</a:t>
            </a:r>
            <a:r>
              <a:rPr lang="ko-KR" altLang="en-US" dirty="0"/>
              <a:t>이나 </a:t>
            </a:r>
            <a:r>
              <a:rPr lang="en-US" altLang="ko-KR" dirty="0"/>
              <a:t>undefined</a:t>
            </a:r>
            <a:r>
              <a:rPr lang="ko-KR" altLang="en-US" dirty="0"/>
              <a:t>를 다른 값과 비교할 때</a:t>
            </a:r>
            <a:r>
              <a:rPr lang="en-US" altLang="ko-KR" dirty="0"/>
              <a:t>)</a:t>
            </a:r>
            <a:r>
              <a:rPr lang="ko-KR" altLang="en-US" dirty="0"/>
              <a:t>는 무조건 </a:t>
            </a:r>
            <a:r>
              <a:rPr lang="en-US" altLang="ko-KR" dirty="0"/>
              <a:t>false</a:t>
            </a:r>
            <a:r>
              <a:rPr lang="ko-KR" altLang="en-US" dirty="0"/>
              <a:t>를 반환합니다</a:t>
            </a:r>
            <a:r>
              <a:rPr lang="en-US" altLang="ko-KR" dirty="0"/>
              <a:t>. </a:t>
            </a:r>
            <a:r>
              <a:rPr lang="ko-KR" altLang="en-US" dirty="0"/>
              <a:t>이런 이유 때문에 </a:t>
            </a:r>
            <a:r>
              <a:rPr lang="en-US" altLang="ko-KR" dirty="0"/>
              <a:t>(2)</a:t>
            </a:r>
            <a:r>
              <a:rPr lang="ko-KR" altLang="en-US" dirty="0"/>
              <a:t>는 거짓을 반환합니다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C11F63-DB48-48F0-83C8-433508DC9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53" y="2422679"/>
            <a:ext cx="4181475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F19A16-6E67-4863-85A8-12A6529B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4894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941CDF-21DA-4492-822E-F242D07BE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비교가 불가능한 </a:t>
            </a:r>
            <a:r>
              <a:rPr lang="en-US" altLang="ko-KR" dirty="0"/>
              <a:t>undefined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78B39-67C4-4FEC-83CA-D1794156E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>
                <a:effectLst/>
                <a:latin typeface="Consolas" panose="020B0609020204030204" pitchFamily="49" charset="0"/>
              </a:rPr>
              <a:t>undefined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는 숫자와 </a:t>
            </a:r>
            <a:r>
              <a:rPr lang="ko-KR" altLang="en-US" b="1" dirty="0" err="1">
                <a:effectLst/>
                <a:latin typeface="Consolas" panose="020B0609020204030204" pitchFamily="49" charset="0"/>
              </a:rPr>
              <a:t>비교시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 </a:t>
            </a:r>
            <a:r>
              <a:rPr lang="en-US" altLang="ko-KR" b="1" dirty="0" err="1">
                <a:effectLst/>
                <a:latin typeface="Consolas" panose="020B0609020204030204" pitchFamily="49" charset="0"/>
              </a:rPr>
              <a:t>NaN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으로 변환되기 때문에 </a:t>
            </a:r>
            <a:r>
              <a:rPr lang="en-US" altLang="ko-KR" b="1" dirty="0">
                <a:effectLst/>
                <a:latin typeface="Consolas" panose="020B0609020204030204" pitchFamily="49" charset="0"/>
              </a:rPr>
              <a:t>0</a:t>
            </a:r>
            <a:r>
              <a:rPr lang="ko-KR" altLang="en-US" b="1" dirty="0">
                <a:latin typeface="Consolas" panose="020B0609020204030204" pitchFamily="49" charset="0"/>
              </a:rPr>
              <a:t>과의 비교연산시 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모두 </a:t>
            </a:r>
            <a:r>
              <a:rPr lang="en-US" altLang="ko-KR" b="1" dirty="0">
                <a:effectLst/>
                <a:latin typeface="Consolas" panose="020B0609020204030204" pitchFamily="49" charset="0"/>
              </a:rPr>
              <a:t>false</a:t>
            </a:r>
            <a:r>
              <a:rPr lang="ko-KR" altLang="en-US" b="1" dirty="0">
                <a:effectLst/>
                <a:latin typeface="Consolas" panose="020B0609020204030204" pitchFamily="49" charset="0"/>
              </a:rPr>
              <a:t>이다 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94A8A3-C727-46C1-AE21-CEFD9062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97" y="1781499"/>
            <a:ext cx="7505700" cy="42005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9A7B90-473C-4AE7-ADD7-16BDD67FC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496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E2607D-9580-42FA-9A78-F4B02E1F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if</a:t>
            </a:r>
            <a:r>
              <a:rPr lang="ko-KR" altLang="en-US" dirty="0"/>
              <a:t>문과 ‘물음표’ 연산자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A44F2-3AC5-45CE-BA7A-39CE76F2E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'if’</a:t>
            </a:r>
            <a:r>
              <a:rPr lang="ko-KR" altLang="en-US" dirty="0"/>
              <a:t>문</a:t>
            </a:r>
          </a:p>
          <a:p>
            <a:r>
              <a:rPr lang="en-US" altLang="ko-KR" dirty="0"/>
              <a:t>if(...)</a:t>
            </a:r>
            <a:r>
              <a:rPr lang="ko-KR" altLang="en-US" dirty="0"/>
              <a:t>문은 괄호 안에 들어가는 조건을 평가하는데</a:t>
            </a:r>
            <a:r>
              <a:rPr lang="en-US" altLang="ko-KR" dirty="0"/>
              <a:t>, </a:t>
            </a:r>
            <a:r>
              <a:rPr lang="ko-KR" altLang="en-US" dirty="0"/>
              <a:t>그 결과가 </a:t>
            </a:r>
            <a:r>
              <a:rPr lang="en-US" altLang="ko-KR" dirty="0"/>
              <a:t>true</a:t>
            </a:r>
            <a:r>
              <a:rPr lang="ko-KR" altLang="en-US" dirty="0"/>
              <a:t>이면 코드 블록이 실행됩니다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숫자 </a:t>
            </a:r>
            <a:r>
              <a:rPr lang="en-US" altLang="ko-KR" dirty="0"/>
              <a:t>0, </a:t>
            </a:r>
            <a:r>
              <a:rPr lang="ko-KR" altLang="en-US" dirty="0"/>
              <a:t>빈 문자열</a:t>
            </a:r>
            <a:r>
              <a:rPr lang="en-US" altLang="ko-KR" dirty="0"/>
              <a:t>"", null, undefined, </a:t>
            </a:r>
            <a:r>
              <a:rPr lang="en-US" altLang="ko-KR" dirty="0" err="1"/>
              <a:t>NaN</a:t>
            </a:r>
            <a:r>
              <a:rPr lang="ko-KR" altLang="en-US" dirty="0"/>
              <a:t>은 </a:t>
            </a:r>
            <a:r>
              <a:rPr lang="ko-KR" altLang="en-US" dirty="0" err="1"/>
              <a:t>불린형으로</a:t>
            </a:r>
            <a:r>
              <a:rPr lang="ko-KR" altLang="en-US" dirty="0"/>
              <a:t> 변환 시 모두 </a:t>
            </a:r>
            <a:r>
              <a:rPr lang="en-US" altLang="ko-KR" dirty="0"/>
              <a:t>false</a:t>
            </a:r>
            <a:r>
              <a:rPr lang="ko-KR" altLang="en-US" dirty="0"/>
              <a:t>가 됩니다</a:t>
            </a:r>
            <a:r>
              <a:rPr lang="en-US" altLang="ko-KR" dirty="0"/>
              <a:t>. </a:t>
            </a:r>
            <a:r>
              <a:rPr lang="ko-KR" altLang="en-US" dirty="0"/>
              <a:t>이런 값들은 ‘</a:t>
            </a:r>
            <a:r>
              <a:rPr lang="en-US" altLang="ko-KR" dirty="0" err="1"/>
              <a:t>falsy</a:t>
            </a:r>
            <a:r>
              <a:rPr lang="en-US" altLang="ko-KR" dirty="0"/>
              <a:t>(</a:t>
            </a:r>
            <a:r>
              <a:rPr lang="ko-KR" altLang="en-US" dirty="0"/>
              <a:t>거짓 같은</a:t>
            </a:r>
            <a:r>
              <a:rPr lang="en-US" altLang="ko-KR" dirty="0"/>
              <a:t>)’ </a:t>
            </a:r>
            <a:r>
              <a:rPr lang="ko-KR" altLang="en-US" dirty="0"/>
              <a:t>값이라고 부릅니다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외의 값은 </a:t>
            </a:r>
            <a:r>
              <a:rPr lang="ko-KR" altLang="en-US" dirty="0" err="1"/>
              <a:t>불린형으로</a:t>
            </a:r>
            <a:r>
              <a:rPr lang="ko-KR" altLang="en-US" dirty="0"/>
              <a:t> </a:t>
            </a:r>
            <a:r>
              <a:rPr lang="ko-KR" altLang="en-US" dirty="0" err="1"/>
              <a:t>변환시</a:t>
            </a:r>
            <a:r>
              <a:rPr lang="ko-KR" altLang="en-US" dirty="0"/>
              <a:t> </a:t>
            </a:r>
            <a:r>
              <a:rPr lang="en-US" altLang="ko-KR" dirty="0"/>
              <a:t>true</a:t>
            </a:r>
            <a:r>
              <a:rPr lang="ko-KR" altLang="en-US" dirty="0"/>
              <a:t>가 되므로 ‘</a:t>
            </a:r>
            <a:r>
              <a:rPr lang="en-US" altLang="ko-KR" dirty="0"/>
              <a:t>truthy(</a:t>
            </a:r>
            <a:r>
              <a:rPr lang="ko-KR" altLang="en-US" dirty="0"/>
              <a:t>참 같은</a:t>
            </a:r>
            <a:r>
              <a:rPr lang="en-US" altLang="ko-KR" dirty="0"/>
              <a:t>)’ </a:t>
            </a:r>
            <a:r>
              <a:rPr lang="ko-KR" altLang="en-US" dirty="0"/>
              <a:t>값이라고 부릅니다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else</a:t>
            </a:r>
            <a:r>
              <a:rPr lang="ko-KR" altLang="en-US" dirty="0"/>
              <a:t> 구문 뒤의 문장은 조건식의 결과가 </a:t>
            </a:r>
            <a:r>
              <a:rPr lang="en-US" altLang="ko-KR" dirty="0"/>
              <a:t>false</a:t>
            </a:r>
            <a:r>
              <a:rPr lang="ko-KR" altLang="en-US" dirty="0" err="1"/>
              <a:t>일때</a:t>
            </a:r>
            <a:r>
              <a:rPr lang="ko-KR" altLang="en-US" dirty="0"/>
              <a:t> 실행됩니다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여러개의</a:t>
            </a:r>
            <a:r>
              <a:rPr lang="ko-KR" altLang="en-US" dirty="0"/>
              <a:t> 조건이 있을 경우에는 </a:t>
            </a:r>
            <a:r>
              <a:rPr lang="en-US" altLang="ko-KR" dirty="0"/>
              <a:t>else if </a:t>
            </a:r>
            <a:r>
              <a:rPr lang="ko-KR" altLang="en-US" dirty="0"/>
              <a:t>를 사용합니다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131C7-6CEE-4FE6-BB0F-78F93EFB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0240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C2284-502F-4AA6-ADE4-7E82AB229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문예제</a:t>
            </a:r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88DD9B2-A7A9-4797-A45E-E346112E1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288" y="1445766"/>
            <a:ext cx="6191250" cy="37623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5D2ED5-4093-41CF-AFA1-9D5642D23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0708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63809-4D07-43A7-AAFC-C0E8C0869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문예제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6FF7A65-99FB-4098-926A-B042E52A3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965" y="1486409"/>
            <a:ext cx="5857875" cy="32194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8DFDF5-53DD-4B68-8CDA-AF4480A8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8406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D8EB32-2627-4C4B-B852-641A1BAFD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while</a:t>
            </a:r>
            <a:r>
              <a:rPr lang="ko-KR" altLang="en-US" dirty="0" err="1"/>
              <a:t>반복문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542DD5-A3F5-4027-A6DA-DB703AA4A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기본문법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while (condition) {</a:t>
            </a:r>
          </a:p>
          <a:p>
            <a:pPr marL="0" indent="0">
              <a:buNone/>
            </a:pPr>
            <a:r>
              <a:rPr lang="en-US" altLang="ko-KR" dirty="0"/>
              <a:t>  // </a:t>
            </a:r>
            <a:r>
              <a:rPr lang="ko-KR" altLang="en-US" dirty="0"/>
              <a:t>코드</a:t>
            </a:r>
          </a:p>
          <a:p>
            <a:pPr marL="0" indent="0">
              <a:buNone/>
            </a:pPr>
            <a:r>
              <a:rPr lang="ko-KR" altLang="en-US" dirty="0"/>
              <a:t>  </a:t>
            </a:r>
            <a:r>
              <a:rPr lang="en-US" altLang="ko-KR" dirty="0"/>
              <a:t>// '</a:t>
            </a:r>
            <a:r>
              <a:rPr lang="ko-KR" altLang="en-US" dirty="0" err="1"/>
              <a:t>반복문</a:t>
            </a:r>
            <a:r>
              <a:rPr lang="ko-KR" altLang="en-US" dirty="0"/>
              <a:t> 본문</a:t>
            </a:r>
            <a:r>
              <a:rPr lang="en-US" altLang="ko-KR" dirty="0"/>
              <a:t>(body)'</a:t>
            </a:r>
            <a:r>
              <a:rPr lang="ko-KR" altLang="en-US" dirty="0"/>
              <a:t>이라 불림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</a:p>
          <a:p>
            <a:r>
              <a:rPr lang="en-US" altLang="ko-KR" dirty="0"/>
              <a:t>condition</a:t>
            </a:r>
            <a:r>
              <a:rPr lang="ko-KR" altLang="en-US" dirty="0"/>
              <a:t>의 결과가 </a:t>
            </a:r>
            <a:r>
              <a:rPr lang="en-US" altLang="ko-KR" dirty="0"/>
              <a:t>true</a:t>
            </a:r>
            <a:r>
              <a:rPr lang="ko-KR" altLang="en-US" dirty="0"/>
              <a:t>인 동안 진행한다</a:t>
            </a:r>
            <a:r>
              <a:rPr lang="en-US" altLang="ko-KR" dirty="0"/>
              <a:t>.  </a:t>
            </a:r>
            <a:r>
              <a:rPr lang="ko-KR" altLang="en-US" dirty="0"/>
              <a:t>한번도 수행이 안 될 수 있다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62B879-B613-4ABD-A47D-685A51C9E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27363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B86EC-67FF-4EEE-A35C-84E2FD081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while</a:t>
            </a:r>
            <a:r>
              <a:rPr lang="ko-KR" altLang="en-US" dirty="0"/>
              <a:t>문 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7A58588-A966-40F4-9FCB-F128982B3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044" y="1320045"/>
            <a:ext cx="4543425" cy="44577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A580A7-6C21-4BB7-86DE-9031B136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86900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81A3E-E466-41D7-BD73-4AC44F32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for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84F752-C14F-4D1A-8529-68F9922E5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기본문법</a:t>
            </a:r>
            <a:endParaRPr lang="en-US" altLang="ko-KR" dirty="0"/>
          </a:p>
          <a:p>
            <a:r>
              <a:rPr lang="en-US" altLang="ko-KR" dirty="0"/>
              <a:t>for (</a:t>
            </a:r>
            <a:r>
              <a:rPr lang="ko-KR" altLang="en-US" dirty="0"/>
              <a:t>초기값</a:t>
            </a:r>
            <a:r>
              <a:rPr lang="en-US" altLang="ko-KR" dirty="0"/>
              <a:t>; </a:t>
            </a:r>
            <a:r>
              <a:rPr lang="ko-KR" altLang="en-US" dirty="0"/>
              <a:t>조건식</a:t>
            </a:r>
            <a:r>
              <a:rPr lang="en-US" altLang="ko-KR" dirty="0"/>
              <a:t>; </a:t>
            </a:r>
            <a:r>
              <a:rPr lang="ko-KR" altLang="en-US" dirty="0" err="1"/>
              <a:t>증감식</a:t>
            </a:r>
            <a:r>
              <a:rPr lang="en-US" altLang="ko-KR" dirty="0"/>
              <a:t>){     }</a:t>
            </a:r>
          </a:p>
          <a:p>
            <a:endParaRPr lang="en-US" altLang="ko-KR" dirty="0"/>
          </a:p>
          <a:p>
            <a:r>
              <a:rPr lang="en-US" altLang="ko-KR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b="1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flowers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작약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목련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백일홍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국화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장미</a:t>
            </a:r>
            <a:r>
              <a:rPr lang="en-US" altLang="ko-KR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//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배열요소 </a:t>
            </a:r>
            <a:endParaRPr lang="en-US" altLang="ko-KR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dirty="0"/>
              <a:t>for(index in </a:t>
            </a:r>
            <a:r>
              <a:rPr lang="en-US" altLang="ko-KR" b="1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flowers</a:t>
            </a:r>
            <a:r>
              <a:rPr lang="en-US" altLang="ko-KR" dirty="0"/>
              <a:t>){   console.log( index, flowers[index]);   } //</a:t>
            </a:r>
            <a:r>
              <a:rPr lang="ko-KR" altLang="en-US" dirty="0"/>
              <a:t>배열의 </a:t>
            </a:r>
            <a:r>
              <a:rPr lang="en-US" altLang="ko-KR" dirty="0"/>
              <a:t>index</a:t>
            </a:r>
            <a:r>
              <a:rPr lang="ko-KR" altLang="en-US" dirty="0"/>
              <a:t>만 </a:t>
            </a:r>
            <a:r>
              <a:rPr lang="en-US" altLang="ko-KR" dirty="0"/>
              <a:t>  </a:t>
            </a:r>
          </a:p>
          <a:p>
            <a:r>
              <a:rPr lang="en-US" altLang="ko-KR" dirty="0"/>
              <a:t>for(item of </a:t>
            </a:r>
            <a:r>
              <a:rPr lang="en-US" altLang="ko-KR" b="1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flowers</a:t>
            </a:r>
            <a:r>
              <a:rPr lang="en-US" altLang="ko-KR" dirty="0"/>
              <a:t>) {  console.log( item); } //</a:t>
            </a:r>
            <a:r>
              <a:rPr lang="ko-KR" altLang="en-US" dirty="0"/>
              <a:t>배열의 요소를 차례대로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BC09EA-655C-44DE-B4BD-BADF4B600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808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EE81A-31B7-45BA-871F-CCA8703FB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최근의 자바스크립트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3F213C-CDB1-4B9A-84CB-C7CD28991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2009</a:t>
            </a:r>
            <a:r>
              <a:rPr lang="ko-KR" altLang="en-US" dirty="0"/>
              <a:t>년 크롬에서 자바스크립트 번역엔진인 </a:t>
            </a:r>
            <a:r>
              <a:rPr lang="en-US" altLang="ko-KR" dirty="0"/>
              <a:t>V8</a:t>
            </a:r>
            <a:r>
              <a:rPr lang="ko-KR" altLang="en-US" dirty="0"/>
              <a:t>이  독립하게 되었습니다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이전의 자바스크립트는 브라우저 안에서만 번역되고 실행되는 클라이언트 스크립트 언어였지만 이젠 서버도 작성 가능한 스크립트 언어가 되었습니다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최근에는 객체지향적 개념이 보다 강화된 모던스크립트로 발전하였습니다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최근에는 웹개발을 </a:t>
            </a:r>
            <a:r>
              <a:rPr lang="ko-KR" altLang="en-US" dirty="0" err="1"/>
              <a:t>백앤드</a:t>
            </a:r>
            <a:r>
              <a:rPr lang="ko-KR" altLang="en-US" dirty="0"/>
              <a:t> 개발과 </a:t>
            </a:r>
            <a:r>
              <a:rPr lang="ko-KR" altLang="en-US" dirty="0" err="1"/>
              <a:t>프론트앤드</a:t>
            </a:r>
            <a:r>
              <a:rPr lang="ko-KR" altLang="en-US" dirty="0"/>
              <a:t> 개발로 이원화 하여 개발합니다 프론트 </a:t>
            </a:r>
            <a:r>
              <a:rPr lang="ko-KR" altLang="en-US" dirty="0" err="1"/>
              <a:t>앤드는</a:t>
            </a:r>
            <a:r>
              <a:rPr lang="ko-KR" altLang="en-US" dirty="0"/>
              <a:t> 자바스크립트</a:t>
            </a:r>
            <a:r>
              <a:rPr lang="en-US" altLang="ko-KR" dirty="0"/>
              <a:t>, </a:t>
            </a:r>
            <a:r>
              <a:rPr lang="en-US" altLang="ko-KR" dirty="0" err="1"/>
              <a:t>css</a:t>
            </a:r>
            <a:r>
              <a:rPr lang="en-US" altLang="ko-KR" dirty="0"/>
              <a:t>, html </a:t>
            </a:r>
            <a:r>
              <a:rPr lang="ko-KR" altLang="en-US" dirty="0"/>
              <a:t>셋을 하나로 묶어서 </a:t>
            </a:r>
            <a:r>
              <a:rPr lang="ko-KR" altLang="en-US" dirty="0" err="1"/>
              <a:t>콤포넌트</a:t>
            </a:r>
            <a:r>
              <a:rPr lang="ko-KR" altLang="en-US" dirty="0"/>
              <a:t> 기반의 프로그램을 작성합니다</a:t>
            </a:r>
            <a:r>
              <a:rPr lang="en-US" altLang="ko-KR" dirty="0"/>
              <a:t>. angular, react, </a:t>
            </a:r>
            <a:r>
              <a:rPr lang="en-US" altLang="ko-KR" dirty="0" err="1"/>
              <a:t>vue</a:t>
            </a:r>
            <a:r>
              <a:rPr lang="en-US" altLang="ko-KR" dirty="0"/>
              <a:t>, polymer </a:t>
            </a:r>
            <a:r>
              <a:rPr lang="ko-KR" altLang="en-US" dirty="0"/>
              <a:t>등 다양한 라이브러리들을 지원하고 있고 우리나라는 특히 </a:t>
            </a:r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 err="1"/>
              <a:t>vue</a:t>
            </a:r>
            <a:r>
              <a:rPr lang="ko-KR" altLang="en-US" dirty="0"/>
              <a:t>의 사용이 많아지는 추세입니다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69DCC1-5002-413E-AC76-47B633A4F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32040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FDED8-4413-41AB-A190-C3BD4A280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for</a:t>
            </a:r>
            <a:r>
              <a:rPr lang="ko-KR" altLang="en-US" dirty="0"/>
              <a:t>문 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02BFE62-0222-4F44-AF7B-91D094758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336" y="1290406"/>
            <a:ext cx="6896100" cy="46767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1954DD-EE11-49A6-BE1A-034B5A6F3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2217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37600-7963-4A86-A362-7BDBECCBE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switch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973BE7-71D0-4573-A284-BB91CE648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기본문법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switch(</a:t>
            </a:r>
            <a:r>
              <a:rPr lang="ko-KR" altLang="en-US" dirty="0"/>
              <a:t>수식</a:t>
            </a:r>
            <a:r>
              <a:rPr lang="en-US" altLang="ko-KR" dirty="0"/>
              <a:t>){              //</a:t>
            </a:r>
            <a:r>
              <a:rPr lang="ko-KR" altLang="en-US" dirty="0"/>
              <a:t>수식의 결과가 문자열이나 숫자여야 한다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case </a:t>
            </a:r>
            <a:r>
              <a:rPr lang="ko-KR" altLang="en-US" dirty="0"/>
              <a:t>값</a:t>
            </a:r>
            <a:r>
              <a:rPr lang="en-US" altLang="ko-KR" dirty="0"/>
              <a:t>1:                  </a:t>
            </a:r>
          </a:p>
          <a:p>
            <a:pPr marL="457200" lvl="1" indent="0">
              <a:buNone/>
            </a:pPr>
            <a:r>
              <a:rPr lang="ko-KR" altLang="en-US" dirty="0" err="1"/>
              <a:t>진술문</a:t>
            </a:r>
            <a:r>
              <a:rPr lang="en-US" altLang="ko-KR" dirty="0"/>
              <a:t>1;</a:t>
            </a:r>
          </a:p>
          <a:p>
            <a:pPr marL="457200" lvl="1" indent="0">
              <a:buNone/>
            </a:pPr>
            <a:r>
              <a:rPr lang="en-US" altLang="ko-KR" dirty="0"/>
              <a:t>break;</a:t>
            </a:r>
          </a:p>
          <a:p>
            <a:pPr marL="0" indent="0">
              <a:buNone/>
            </a:pPr>
            <a:r>
              <a:rPr lang="en-US" altLang="ko-KR" dirty="0"/>
              <a:t>case </a:t>
            </a:r>
            <a:r>
              <a:rPr lang="ko-KR" altLang="en-US" dirty="0"/>
              <a:t>값</a:t>
            </a:r>
            <a:r>
              <a:rPr lang="en-US" altLang="ko-KR" dirty="0"/>
              <a:t>2:</a:t>
            </a:r>
          </a:p>
          <a:p>
            <a:pPr marL="457200" lvl="1" indent="0">
              <a:buNone/>
            </a:pPr>
            <a:r>
              <a:rPr lang="ko-KR" altLang="en-US" dirty="0" err="1"/>
              <a:t>진술문</a:t>
            </a:r>
            <a:r>
              <a:rPr lang="en-US" altLang="ko-KR" dirty="0"/>
              <a:t>2;</a:t>
            </a:r>
          </a:p>
          <a:p>
            <a:pPr marL="457200" lvl="1" indent="0">
              <a:buNone/>
            </a:pPr>
            <a:r>
              <a:rPr lang="en-US" altLang="ko-KR" dirty="0"/>
              <a:t>break;</a:t>
            </a:r>
          </a:p>
          <a:p>
            <a:pPr marL="0" indent="0">
              <a:buNone/>
            </a:pPr>
            <a:r>
              <a:rPr lang="en-US" altLang="ko-KR" dirty="0"/>
              <a:t>default:</a:t>
            </a:r>
          </a:p>
          <a:p>
            <a:pPr marL="457200" lvl="1" indent="0">
              <a:buNone/>
            </a:pPr>
            <a:r>
              <a:rPr lang="en-US" altLang="ko-KR" dirty="0"/>
              <a:t>}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8D0AA1-F20B-4DBA-AF4E-A899C08F7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4302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BB2BE-1705-4268-B96B-6840876F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switch</a:t>
            </a:r>
            <a:r>
              <a:rPr lang="ko-KR" altLang="en-US" dirty="0" err="1"/>
              <a:t>문예제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2B215C5-A660-46EB-A848-FADABF100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422" y="1516047"/>
            <a:ext cx="6210300" cy="30003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6220DB-0811-46A5-B28A-D35F31B6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9496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2402C-4B69-4A05-A8A2-E671BE07F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1C1A3A-6415-497A-8F4A-BD33BC152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자주 사용하는 반복적인 코드를 처리하거나</a:t>
            </a:r>
            <a:r>
              <a:rPr lang="en-US" altLang="ko-KR" dirty="0"/>
              <a:t>, </a:t>
            </a:r>
            <a:r>
              <a:rPr lang="ko-KR" altLang="en-US" dirty="0"/>
              <a:t>이벤트에 반응하는 코드를 </a:t>
            </a:r>
            <a:r>
              <a:rPr lang="ko-KR" altLang="en-US" dirty="0" err="1"/>
              <a:t>작성할때</a:t>
            </a:r>
            <a:r>
              <a:rPr lang="ko-KR" altLang="en-US" dirty="0"/>
              <a:t> 사용한다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912DE6A-28C6-4B06-A282-0ED9678B2C22}"/>
              </a:ext>
            </a:extLst>
          </p:cNvPr>
          <p:cNvSpPr/>
          <p:nvPr/>
        </p:nvSpPr>
        <p:spPr>
          <a:xfrm>
            <a:off x="914400" y="1864311"/>
            <a:ext cx="4554244" cy="3666477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함수의 정의 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function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 err="1">
                <a:solidFill>
                  <a:schemeClr val="tx1"/>
                </a:solidFill>
              </a:rPr>
              <a:t>함수명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매개변수들</a:t>
            </a:r>
            <a:r>
              <a:rPr lang="en-US" altLang="ko-KR" dirty="0">
                <a:solidFill>
                  <a:schemeClr val="tx1"/>
                </a:solidFill>
              </a:rPr>
              <a:t>){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............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............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return </a:t>
            </a:r>
            <a:r>
              <a:rPr lang="ko-KR" altLang="en-US" dirty="0">
                <a:solidFill>
                  <a:schemeClr val="tx1"/>
                </a:solidFill>
              </a:rPr>
              <a:t>값</a:t>
            </a:r>
            <a:r>
              <a:rPr lang="en-US" altLang="ko-KR" dirty="0">
                <a:solidFill>
                  <a:schemeClr val="tx1"/>
                </a:solidFill>
              </a:rPr>
              <a:t>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함수호출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2C191D-B01D-44F3-8780-3760F580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8058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BE7216-C187-40C2-B353-13AE17A2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함수예제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CD3CE9F-3762-416E-B9A0-C0A0F5905C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650" y="1309456"/>
            <a:ext cx="5086350" cy="28098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EFB6BE-CB82-4E75-941E-B4287DC29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6417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10368-4E94-4CB5-B254-D54D26D6C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함수예제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FD3C30-73F0-4164-BD8D-130203A9C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자바스크립트는 함수의 오버로딩이 없다</a:t>
            </a:r>
            <a:r>
              <a:rPr lang="en-US" altLang="ko-KR" dirty="0"/>
              <a:t>. </a:t>
            </a:r>
            <a:r>
              <a:rPr lang="ko-KR" altLang="en-US" dirty="0"/>
              <a:t>대신에 매개변수에 기본값을 부여하여 비슷한 효과를 가져온다 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1BE12A6-A776-4436-A0B7-36CE5E77A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7" y="2109649"/>
            <a:ext cx="5800725" cy="329565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6A0D30-5948-4F7C-B5B5-D8D0B3652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725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776A51-8849-4F39-9B9B-54235CDF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함수예제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DB5D87-4969-4A90-AC3D-5A426797A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매개변수에 기본값을 주지않았을 경우에 값을 주지않고 함수를 호출하면</a:t>
            </a:r>
            <a:r>
              <a:rPr lang="en-US" altLang="ko-KR" dirty="0"/>
              <a:t>, undefined</a:t>
            </a:r>
            <a:r>
              <a:rPr lang="ko-KR" altLang="en-US" dirty="0"/>
              <a:t>가 전달된다</a:t>
            </a:r>
            <a:r>
              <a:rPr lang="en-US" altLang="ko-KR" dirty="0"/>
              <a:t>. if</a:t>
            </a:r>
            <a:r>
              <a:rPr lang="ko-KR" altLang="en-US" dirty="0"/>
              <a:t>문이나 </a:t>
            </a:r>
            <a:r>
              <a:rPr lang="en-US" altLang="ko-KR" dirty="0"/>
              <a:t>|| </a:t>
            </a:r>
            <a:r>
              <a:rPr lang="ko-KR" altLang="en-US" dirty="0"/>
              <a:t>연산자를 이용해 예외처리를 할 수 있다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EC2872-6C4F-41DC-9845-324834FF0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21763"/>
            <a:ext cx="3973497" cy="418708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98718E-6C7E-4066-BD8E-F4FDCA8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5155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EE44D-970F-46C2-9A5E-317C1E5FC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함수예제</a:t>
            </a:r>
            <a:r>
              <a:rPr lang="en-US" altLang="ko-KR" dirty="0"/>
              <a:t>(??</a:t>
            </a:r>
            <a:r>
              <a:rPr lang="ko-KR" altLang="en-US" dirty="0"/>
              <a:t>연산자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739D87-BC53-48AC-B2E4-5A26BE3AC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?? - </a:t>
            </a:r>
            <a:r>
              <a:rPr lang="ko-KR" altLang="en-US" dirty="0"/>
              <a:t>모던 스크립트</a:t>
            </a:r>
            <a:r>
              <a:rPr lang="en-US" altLang="ko-KR" dirty="0"/>
              <a:t>, null</a:t>
            </a:r>
            <a:r>
              <a:rPr lang="ko-KR" altLang="en-US" dirty="0"/>
              <a:t>값 처리 연산자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A1D19C-029D-4039-ACD8-CB7ECADB0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827" y="2292519"/>
            <a:ext cx="7334250" cy="248602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5F40A9-BFDF-4BCC-9213-7B55C32F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1483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EA717-5C38-4AFF-900D-507BB2BB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함수예제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1A94A8-0781-4812-A235-5978C3C0D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함수에 값을 반환하지 않을 경우에는 </a:t>
            </a:r>
            <a:r>
              <a:rPr lang="en-US" altLang="ko-KR" dirty="0"/>
              <a:t>undefined  </a:t>
            </a:r>
            <a:r>
              <a:rPr lang="ko-KR" altLang="en-US" dirty="0"/>
              <a:t>가 반환된다</a:t>
            </a:r>
            <a:r>
              <a:rPr lang="en-US" altLang="ko-KR" dirty="0"/>
              <a:t>. return</a:t>
            </a:r>
            <a:r>
              <a:rPr lang="ko-KR" altLang="en-US" dirty="0"/>
              <a:t>문이 없거나 </a:t>
            </a:r>
            <a:r>
              <a:rPr lang="en-US" altLang="ko-KR" dirty="0"/>
              <a:t>return </a:t>
            </a:r>
            <a:r>
              <a:rPr lang="ko-KR" altLang="en-US" dirty="0"/>
              <a:t>지시자만 있는 함수는 </a:t>
            </a:r>
            <a:r>
              <a:rPr lang="en-US" altLang="ko-KR" dirty="0"/>
              <a:t>undefined</a:t>
            </a:r>
            <a:r>
              <a:rPr lang="ko-KR" altLang="en-US" dirty="0"/>
              <a:t>를 반환합니다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CF0315-EA2F-4637-8832-86A150F66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516" y="1997476"/>
            <a:ext cx="7800975" cy="4376367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545E6F-BE80-4AE1-BBAE-C6DCB2349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0592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BC225-049A-44AB-9E9A-600CC0276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함수이름짓기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979546-68AF-44D7-AF1E-5CA00CAAB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함수는 어떤 동작을 수행하기 위한 코드를 </a:t>
            </a:r>
            <a:r>
              <a:rPr lang="ko-KR" altLang="en-US" dirty="0" err="1"/>
              <a:t>모아놓은</a:t>
            </a:r>
            <a:r>
              <a:rPr lang="ko-KR" altLang="en-US" dirty="0"/>
              <a:t> 것입니다</a:t>
            </a:r>
            <a:r>
              <a:rPr lang="en-US" altLang="ko-KR" dirty="0"/>
              <a:t>. </a:t>
            </a:r>
            <a:r>
              <a:rPr lang="ko-KR" altLang="en-US" dirty="0"/>
              <a:t>따라서 함수의 이름은 대개 동사입니다</a:t>
            </a:r>
            <a:r>
              <a:rPr lang="en-US" altLang="ko-KR" dirty="0"/>
              <a:t>. </a:t>
            </a:r>
            <a:r>
              <a:rPr lang="ko-KR" altLang="en-US" dirty="0"/>
              <a:t>함수 이름은 가능한 한 간결하고 명확해야 합니다</a:t>
            </a:r>
            <a:r>
              <a:rPr lang="en-US" altLang="ko-KR" dirty="0"/>
              <a:t>. </a:t>
            </a:r>
            <a:r>
              <a:rPr lang="ko-KR" altLang="en-US" dirty="0"/>
              <a:t>함수가 어떤 동작을 하는지 설명할 수 있어야 하죠</a:t>
            </a:r>
            <a:r>
              <a:rPr lang="en-US" altLang="ko-KR" dirty="0"/>
              <a:t>. </a:t>
            </a:r>
            <a:r>
              <a:rPr lang="ko-KR" altLang="en-US" dirty="0"/>
              <a:t>코드를 읽는 사람은 함수 이름만 보고도 함수가 어떤 기능을 하는지 힌트를 얻을 수 있어야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함수가 어떤 동작을 하는지 축약해서 설명해주는 동사를 접두어로 붙여 함수 이름을 만드는 게 관습입니다</a:t>
            </a:r>
            <a:r>
              <a:rPr lang="en-US" altLang="ko-KR" dirty="0"/>
              <a:t>. </a:t>
            </a:r>
            <a:r>
              <a:rPr lang="ko-KR" altLang="en-US" dirty="0"/>
              <a:t>다만</a:t>
            </a:r>
            <a:r>
              <a:rPr lang="en-US" altLang="ko-KR" dirty="0"/>
              <a:t>, </a:t>
            </a:r>
            <a:r>
              <a:rPr lang="ko-KR" altLang="en-US" dirty="0"/>
              <a:t>팀 내에서 그 뜻이 반드시 합의된 </a:t>
            </a:r>
            <a:r>
              <a:rPr lang="ko-KR" altLang="en-US" dirty="0" err="1"/>
              <a:t>접두어만</a:t>
            </a:r>
            <a:r>
              <a:rPr lang="ko-KR" altLang="en-US" dirty="0"/>
              <a:t> 사용해야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"show"</a:t>
            </a:r>
            <a:r>
              <a:rPr lang="ko-KR" altLang="en-US" dirty="0"/>
              <a:t>로 시작하는 함수는 대개 무언가를 보여주는 함수입니다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"get…" – </a:t>
            </a:r>
            <a:r>
              <a:rPr lang="ko-KR" altLang="en-US" dirty="0"/>
              <a:t>값을 반환함</a:t>
            </a:r>
          </a:p>
          <a:p>
            <a:r>
              <a:rPr lang="en-US" altLang="ko-KR" dirty="0"/>
              <a:t>"calc…" – </a:t>
            </a:r>
            <a:r>
              <a:rPr lang="ko-KR" altLang="en-US" dirty="0"/>
              <a:t>무언가를 계산함</a:t>
            </a:r>
          </a:p>
          <a:p>
            <a:r>
              <a:rPr lang="en-US" altLang="ko-KR" dirty="0"/>
              <a:t>"create…" – </a:t>
            </a:r>
            <a:r>
              <a:rPr lang="ko-KR" altLang="en-US" dirty="0"/>
              <a:t>무언가를 생성함</a:t>
            </a:r>
          </a:p>
          <a:p>
            <a:r>
              <a:rPr lang="en-US" altLang="ko-KR" dirty="0"/>
              <a:t>"check…" – </a:t>
            </a:r>
            <a:r>
              <a:rPr lang="ko-KR" altLang="en-US" dirty="0"/>
              <a:t>무언가를 확인하고 </a:t>
            </a:r>
            <a:r>
              <a:rPr lang="ko-KR" altLang="en-US" dirty="0" err="1"/>
              <a:t>불린값을</a:t>
            </a:r>
            <a:r>
              <a:rPr lang="ko-KR" altLang="en-US" dirty="0"/>
              <a:t> 반환함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350A36-78D6-4CC5-BCD4-D1224B68D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79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2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C44B27-8A87-415D-BB3D-3624E427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브라우저에서 자바스크립트가 가능한 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7558BC-E2D7-4F44-B179-A4356FDB6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페이지에 새로운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HTML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을 추가하거나 기존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HTML,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혹은 스타일 수정하기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마우스 클릭이나 포인터의 움직임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키보드 키 눌림 등과 같은 사용자 행동에 반응하기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네트워크를 통해 원격 서버에 요청을 보내거나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파일 다운로드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업로드하기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2"/>
              </a:rPr>
              <a:t>AJAX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나 </a:t>
            </a:r>
            <a:r>
              <a:rPr lang="en-US" altLang="ko-KR" b="0" i="0" u="none" strike="noStrike" dirty="0">
                <a:solidFill>
                  <a:srgbClr val="551A8B"/>
                </a:solidFill>
                <a:effectLst/>
                <a:latin typeface="BlinkMacSystemFont"/>
                <a:hlinkClick r:id="rId3"/>
              </a:rPr>
              <a:t>COMET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과 같은 기술 사용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쿠키를 가져오거나 설정하기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사용자에게 질문을 건네거나 메시지 보여주기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클라이언트 측에 데이터 저장하기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로컬 스토리지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)</a:t>
            </a: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C1AF5B-453B-4F3D-AB4F-34D16B2EA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9016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0B75A-AEC6-4BB7-B4F5-ABA2605B6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함수작성시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E00ECF-98D5-4DB1-84AC-24A0F80FB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함수는 동작 하나만 담당해야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함수는 함수 이름에 </a:t>
            </a:r>
            <a:r>
              <a:rPr lang="ko-KR" altLang="en-US" dirty="0" err="1"/>
              <a:t>언급되어있는</a:t>
            </a:r>
            <a:r>
              <a:rPr lang="ko-KR" altLang="en-US" dirty="0"/>
              <a:t> 동작을 정확히 수행해야 합니다</a:t>
            </a:r>
            <a:r>
              <a:rPr lang="en-US" altLang="ko-KR" dirty="0"/>
              <a:t>. </a:t>
            </a:r>
            <a:r>
              <a:rPr lang="ko-KR" altLang="en-US" dirty="0"/>
              <a:t>그 이외의 동작은 수행해선 안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독립적인 두 개의 동작은 독립된 함수 두 개에서 나눠서 수행할 수 있게 해야 합니다</a:t>
            </a:r>
            <a:r>
              <a:rPr lang="en-US" altLang="ko-KR" dirty="0"/>
              <a:t>. </a:t>
            </a:r>
            <a:r>
              <a:rPr lang="ko-KR" altLang="en-US" dirty="0"/>
              <a:t>한 장소에서 두 동작을 동시에 필요로 하는 경우라도 말이죠</a:t>
            </a:r>
            <a:r>
              <a:rPr lang="en-US" altLang="ko-KR" dirty="0"/>
              <a:t>(</a:t>
            </a:r>
            <a:r>
              <a:rPr lang="ko-KR" altLang="en-US" dirty="0"/>
              <a:t>이 경우는 제</a:t>
            </a:r>
            <a:r>
              <a:rPr lang="en-US" altLang="ko-KR" dirty="0"/>
              <a:t>3</a:t>
            </a:r>
            <a:r>
              <a:rPr lang="ko-KR" altLang="en-US" dirty="0"/>
              <a:t>의 함수를 만들어 그곳에서 두 함수를 호출합니다</a:t>
            </a:r>
            <a:r>
              <a:rPr lang="en-US" altLang="ko-KR" dirty="0"/>
              <a:t>).</a:t>
            </a:r>
          </a:p>
          <a:p>
            <a:r>
              <a:rPr lang="ko-KR" altLang="en-US" dirty="0"/>
              <a:t>해서는 </a:t>
            </a:r>
            <a:r>
              <a:rPr lang="ko-KR" altLang="en-US" dirty="0" err="1"/>
              <a:t>안되는일</a:t>
            </a:r>
            <a:endParaRPr lang="en-US" altLang="ko-KR" dirty="0"/>
          </a:p>
          <a:p>
            <a:pPr lvl="1"/>
            <a:r>
              <a:rPr lang="en-US" altLang="ko-KR" dirty="0" err="1"/>
              <a:t>getAge</a:t>
            </a:r>
            <a:r>
              <a:rPr lang="en-US" altLang="ko-KR" dirty="0"/>
              <a:t> </a:t>
            </a:r>
            <a:r>
              <a:rPr lang="ko-KR" altLang="en-US" dirty="0"/>
              <a:t>함수는 나이를 얻어오는 동작만 수행해야 합니다</a:t>
            </a:r>
            <a:r>
              <a:rPr lang="en-US" altLang="ko-KR" dirty="0"/>
              <a:t>. alert </a:t>
            </a:r>
            <a:r>
              <a:rPr lang="ko-KR" altLang="en-US" dirty="0"/>
              <a:t>창에 나이를 출력해주는 동작은 이 함수에 들어가지 않는 것이 좋습니다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createForm</a:t>
            </a:r>
            <a:r>
              <a:rPr lang="en-US" altLang="ko-KR" dirty="0"/>
              <a:t> </a:t>
            </a:r>
            <a:r>
              <a:rPr lang="ko-KR" altLang="en-US" dirty="0"/>
              <a:t>함수는 </a:t>
            </a:r>
            <a:r>
              <a:rPr lang="en-US" altLang="ko-KR" dirty="0"/>
              <a:t>form</a:t>
            </a:r>
            <a:r>
              <a:rPr lang="ko-KR" altLang="en-US" dirty="0"/>
              <a:t>을 만들고 이를 반환하는 동작만 해야 합니다</a:t>
            </a:r>
            <a:r>
              <a:rPr lang="en-US" altLang="ko-KR" dirty="0"/>
              <a:t>. form</a:t>
            </a:r>
            <a:r>
              <a:rPr lang="ko-KR" altLang="en-US" dirty="0"/>
              <a:t>을 문서에 추가하는 동작이 해당 함수에 들어가 있으면 좋지 않습니다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checkPermission</a:t>
            </a:r>
            <a:r>
              <a:rPr lang="en-US" altLang="ko-KR" dirty="0"/>
              <a:t> </a:t>
            </a:r>
            <a:r>
              <a:rPr lang="ko-KR" altLang="en-US" dirty="0"/>
              <a:t>함수는 승인 여부를 확인하고 그 결과를 반환하는 동작만 해야 합니다</a:t>
            </a:r>
            <a:r>
              <a:rPr lang="en-US" altLang="ko-KR" dirty="0"/>
              <a:t>. </a:t>
            </a:r>
            <a:r>
              <a:rPr lang="ko-KR" altLang="en-US" dirty="0"/>
              <a:t>승인 여부를 보여주는 메시지를 띄우는 동작이 들어가 있으면 좋지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C3E506-26B5-425F-A85E-3671B90C1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27557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96881-D06C-4EF3-BA08-559D7EB88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7DF0A8-EE63-4CB3-9EAF-F590BB3E4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함수에 전달된 매개변수는 복사된 후 함수의 지역변수가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함수는 외부 변수에 접근할 수 있습니다</a:t>
            </a:r>
            <a:r>
              <a:rPr lang="en-US" altLang="ko-KR" dirty="0"/>
              <a:t>. </a:t>
            </a:r>
            <a:r>
              <a:rPr lang="ko-KR" altLang="en-US" dirty="0"/>
              <a:t>하지만 함수 바깥에서 함수 내부의 지역변수에 접근하는 건 불가능합니다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함수는 값을 반환할 수 있습니다</a:t>
            </a:r>
            <a:r>
              <a:rPr lang="en-US" altLang="ko-KR" dirty="0"/>
              <a:t>. </a:t>
            </a:r>
            <a:r>
              <a:rPr lang="ko-KR" altLang="en-US" dirty="0"/>
              <a:t>값을 반환하지 않는 경우는 반환 값이 </a:t>
            </a:r>
            <a:r>
              <a:rPr lang="en-US" altLang="ko-KR" dirty="0"/>
              <a:t>undefined</a:t>
            </a:r>
            <a:r>
              <a:rPr lang="ko-KR" altLang="en-US" dirty="0"/>
              <a:t>가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깔끔하고 이해하기 쉬운 코드를 작성하려면 함수 내부에서 외부 변수를 사용하는 방법 대신 지역 변수와 매개변수를 활용하는 게 좋습니다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개발자는 매개변수를 받아서 그 변수를 가지고 반환 값을 만들어 내는 함수를 더 쉽게 이해할 수 있습니다</a:t>
            </a:r>
            <a:r>
              <a:rPr lang="en-US" altLang="ko-KR" dirty="0"/>
              <a:t>. </a:t>
            </a:r>
            <a:r>
              <a:rPr lang="ko-KR" altLang="en-US" dirty="0"/>
              <a:t>매개변수 없이 함수 내부에서 외부 변수를 수정해 반환 값을 만들어 내는 함수는 쉽게 이해하기 힘듭니다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 이름을 지을 땐 아래와 같은 규칙을 따르는 것이 좋습니다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 이름은 함수가 어떤 동작을 하는지 설명할 수 있어야 합니다</a:t>
            </a:r>
            <a:r>
              <a:rPr lang="en-US" altLang="ko-KR" dirty="0"/>
              <a:t>. </a:t>
            </a:r>
            <a:r>
              <a:rPr lang="ko-KR" altLang="en-US" dirty="0"/>
              <a:t>이렇게 이름을 지으면 함수 호출 코드만 보아도 해당 함수가 무엇을 하고 어떤 값을 반환할지 바로 알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함수는 동작을 수행하기 때문에 이름이 주로 동사입니다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create…, show…, get…, check… </a:t>
            </a:r>
            <a:r>
              <a:rPr lang="ko-KR" altLang="en-US" dirty="0"/>
              <a:t>등의 잘 알려진 </a:t>
            </a:r>
            <a:r>
              <a:rPr lang="ko-KR" altLang="en-US" dirty="0" err="1"/>
              <a:t>접두어를</a:t>
            </a:r>
            <a:r>
              <a:rPr lang="ko-KR" altLang="en-US" dirty="0"/>
              <a:t> 사용해 이름을 지을 수 있습니다</a:t>
            </a:r>
            <a:r>
              <a:rPr lang="en-US" altLang="ko-KR" dirty="0"/>
              <a:t>. </a:t>
            </a:r>
            <a:r>
              <a:rPr lang="ko-KR" altLang="en-US" dirty="0" err="1"/>
              <a:t>접두어를</a:t>
            </a:r>
            <a:r>
              <a:rPr lang="ko-KR" altLang="en-US" dirty="0"/>
              <a:t> 사용하면 함수 이름만 보고도 해당 함수가 어떤 동작을 하는지 파악할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48614E-C161-4C7F-984A-265EDF9B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98843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9D4E9-50AF-44AE-9777-DEE524DC6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함수 표현식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0771C3-11F0-468F-BA04-A9F0D03BA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함수는 값입니다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따라서 함수도 값처럼 할당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복사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선언할 수 있습니다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“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선언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문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)”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방식으로 함수를 생성하면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함수가 독립된 구문 형태로 존재하게 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“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표현식” 방식으로 함수를 생성하면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함수가 표현식의 일부로 존재하게 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선언문은 코드 블록이 실행되기도 전에 처리됩니다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따라서 블록 내 어디서든 활용 가능합니다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표현식은 실행 흐름이 표현식에 다다랐을 때 만들어집니다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함수를 선언해야 한다면 함수가 선언되기 이전에도 함수를 활용할 수 있기 때문에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선언문 방식을 따르는 게 좋습니다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선언 방식은 코드를 유연하게 구성할 수 있도록 해주고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가독성도 좋습니다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함수 표현식은 함수 선언문을 사용하는게 부적절할 때에 사용하는 것이 좋습니다</a:t>
            </a:r>
            <a:r>
              <a:rPr lang="en-US" altLang="ko-KR" dirty="0">
                <a:solidFill>
                  <a:srgbClr val="333333"/>
                </a:solidFill>
                <a:latin typeface="BlinkMacSystemFont"/>
              </a:rPr>
              <a:t>(</a:t>
            </a: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비교적 간단하고 사용 후 바로 버려도 상관없는 함수를 </a:t>
            </a:r>
            <a:r>
              <a:rPr lang="ko-KR" altLang="en-US" dirty="0" err="1">
                <a:solidFill>
                  <a:srgbClr val="333333"/>
                </a:solidFill>
                <a:latin typeface="BlinkMacSystemFont"/>
              </a:rPr>
              <a:t>만들때</a:t>
            </a: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 주로 사용합니다</a:t>
            </a:r>
            <a:r>
              <a:rPr lang="en-US" altLang="ko-KR" dirty="0">
                <a:solidFill>
                  <a:srgbClr val="333333"/>
                </a:solidFill>
                <a:latin typeface="BlinkMacSystemFont"/>
              </a:rPr>
              <a:t>.) =&gt; </a:t>
            </a:r>
            <a:r>
              <a:rPr lang="ko-KR" altLang="en-US" dirty="0">
                <a:solidFill>
                  <a:srgbClr val="333333"/>
                </a:solidFill>
                <a:latin typeface="BlinkMacSystemFont"/>
              </a:rPr>
              <a:t>화살표 함수로 진화</a:t>
            </a:r>
            <a:endParaRPr lang="ko-KR" altLang="en-US" b="0" i="0" dirty="0">
              <a:solidFill>
                <a:srgbClr val="333333"/>
              </a:solidFill>
              <a:effectLst/>
              <a:latin typeface="BlinkMacSystemFont"/>
            </a:endParaRP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EE2436-9CF7-4F86-9396-E0A6B124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6334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C5D7C-48E3-491B-87B7-F9C2D4B2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함수 표현식 예제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B2C78A4-8596-467C-A721-E40F930C7B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668" y="1433928"/>
            <a:ext cx="8277225" cy="43719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B0C428-FAF0-42BD-A0B9-ACC1F0744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9090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46077-1679-4AB9-8647-023E39F66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콜백함수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86FBF-00B3-4B19-8892-12F12012D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 작성자와 호출자가 다르다</a:t>
            </a:r>
            <a:r>
              <a:rPr lang="en-US" altLang="ko-KR" dirty="0"/>
              <a:t>. </a:t>
            </a:r>
            <a:r>
              <a:rPr lang="ko-KR" altLang="en-US" dirty="0"/>
              <a:t>함수의 주소를 매개변수로 전달할 수 있고 </a:t>
            </a:r>
            <a:r>
              <a:rPr lang="ko-KR" altLang="en-US" dirty="0" err="1"/>
              <a:t>컬백함수는</a:t>
            </a:r>
            <a:r>
              <a:rPr lang="ko-KR" altLang="en-US" dirty="0"/>
              <a:t> 전달받은 함수에 의해 호출된다 </a:t>
            </a:r>
            <a:endParaRPr lang="en-US" altLang="ko-KR" dirty="0"/>
          </a:p>
          <a:p>
            <a:r>
              <a:rPr lang="ko-KR" altLang="en-US" dirty="0"/>
              <a:t>보통 이벤트 </a:t>
            </a:r>
            <a:r>
              <a:rPr lang="ko-KR" altLang="en-US" dirty="0" err="1"/>
              <a:t>핸들러나</a:t>
            </a:r>
            <a:r>
              <a:rPr lang="en-US" altLang="ko-KR" dirty="0"/>
              <a:t>, Ajax,</a:t>
            </a:r>
            <a:r>
              <a:rPr lang="ko-KR" altLang="en-US" dirty="0"/>
              <a:t> 네트워크 </a:t>
            </a:r>
            <a:r>
              <a:rPr lang="ko-KR" altLang="en-US" dirty="0" err="1"/>
              <a:t>처리등</a:t>
            </a:r>
            <a:r>
              <a:rPr lang="ko-KR" altLang="en-US" dirty="0"/>
              <a:t> 시스템에 의해 부분적인 일처리가 필요할 때 많이 사용된다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특히 자바스크립트의 경우 비동기 </a:t>
            </a:r>
            <a:r>
              <a:rPr lang="en-US" altLang="ko-KR" dirty="0"/>
              <a:t>I/O</a:t>
            </a:r>
            <a:r>
              <a:rPr lang="ko-KR" altLang="en-US" dirty="0"/>
              <a:t>방식을 기본으로 사용하기 때문에 시스템에 의해서 호출될 콜백함수를 많이 만든다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콜백함수는 호출자가 함수 작성자가 아니고 시스템이기 때문에 시스템이 콜백함수의 형태를 지정해준다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32E9230-83BC-4C1D-B085-0F2986FD1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97031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6081-3E7D-45EC-B227-CF7C2309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콜백함수 예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EB43F59-2DE8-4906-9225-F453C6DE9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2669" y="1320322"/>
            <a:ext cx="825052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C0F6C4-7F13-4D4B-B588-DC42E891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6261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44CB-E2F8-4D46-B217-79FFE1C5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화살표 함수 기본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44D823-F3D4-43A7-988B-E9ECE5CC6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람다함수</a:t>
            </a:r>
            <a:r>
              <a:rPr lang="en-US" altLang="ko-KR" dirty="0"/>
              <a:t>, </a:t>
            </a:r>
            <a:r>
              <a:rPr lang="ko-KR" altLang="en-US" dirty="0"/>
              <a:t>함수 선언식보다 간결하게 함수를 만들 수 있는데 이걸 화살표 함수라고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함수 표현식에서 </a:t>
            </a:r>
            <a:r>
              <a:rPr lang="en-US" altLang="ko-KR" dirty="0"/>
              <a:t>function </a:t>
            </a:r>
            <a:r>
              <a:rPr lang="ko-KR" altLang="en-US" dirty="0"/>
              <a:t>키워드를 생략하고 </a:t>
            </a:r>
            <a:r>
              <a:rPr lang="en-US" altLang="ko-KR" dirty="0"/>
              <a:t>()=&gt;{ } </a:t>
            </a:r>
            <a:r>
              <a:rPr lang="ko-KR" altLang="en-US" dirty="0"/>
              <a:t>형태의 함수를 만들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표현이 간결하고 사용이 편해서 많은 라이브러리들이 사용하고 있습니다</a:t>
            </a:r>
            <a:r>
              <a:rPr lang="en-US" altLang="ko-KR" dirty="0"/>
              <a:t>. </a:t>
            </a:r>
          </a:p>
          <a:p>
            <a:r>
              <a:rPr lang="en-US" altLang="ko-KR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arg1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arg2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argN</a:t>
            </a:r>
            <a:r>
              <a:rPr lang="en-US" altLang="ko-KR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i="0" dirty="0">
                <a:solidFill>
                  <a:srgbClr val="A67F59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expression</a:t>
            </a:r>
            <a:endParaRPr lang="en-US" altLang="ko-KR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24A070-92B8-45A8-AA29-792EB363C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84282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DAECC-FCF0-4D49-829E-9BA0B6172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화살표 함수 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296ECB3-C108-4419-8C98-C88B8C01A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671" y="1510776"/>
            <a:ext cx="5505450" cy="420052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F9BF44-729A-475B-B6C8-053000415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46392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411FA-F602-462F-95E2-19CE53900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화살표 함수 사용 예</a:t>
            </a:r>
            <a:r>
              <a:rPr lang="en-US" altLang="ko-KR" dirty="0"/>
              <a:t>(.filter)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6158BED-034B-4583-8848-F57AE4569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11445"/>
            <a:ext cx="7138443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796F74-5366-4075-BBAB-13B50524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9386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5443AC-7D82-4219-89A0-E32893BBD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.map</a:t>
            </a:r>
            <a:r>
              <a:rPr lang="ko-KR" altLang="en-US" dirty="0" err="1"/>
              <a:t>함수예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90CBFD2-8F6E-4882-8BD0-154A78F0A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037" y="1504950"/>
            <a:ext cx="7781925" cy="43719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6E9B6-7841-45C0-B0DC-686B2897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31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C6391-A8E0-4C38-BFAD-01C271319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브라우저에서 할 수 없는 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9C97D0-8E92-4E13-A397-BDB5AD09D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브라우저는 보안을 위해 자바스크립트의 기능에 제약을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BlinkMacSystemFont"/>
              </a:rPr>
              <a:t>걸어놓았습니다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BlinkMacSystemFont"/>
              </a:rPr>
              <a:t>이런 제약은 악성 웹페이지가 개인 정보에 접근하거나 사용자의 데이터를 손상하는 것을 막기 위해 만들어졌습니다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BlinkMacSystemFont"/>
              </a:rPr>
              <a:t>.</a:t>
            </a:r>
          </a:p>
          <a:p>
            <a:r>
              <a:rPr lang="ko-KR" altLang="en-US" dirty="0"/>
              <a:t>웹페이지 내 스크립트는 디스크에 저장된 임의의 파일을 읽거나 쓰고</a:t>
            </a:r>
            <a:r>
              <a:rPr lang="en-US" altLang="ko-KR" dirty="0"/>
              <a:t>, </a:t>
            </a:r>
            <a:r>
              <a:rPr lang="ko-KR" altLang="en-US" dirty="0"/>
              <a:t>복사하거나 실행할 때 제약을 받을 수 있습니다</a:t>
            </a:r>
            <a:r>
              <a:rPr lang="en-US" altLang="ko-KR" dirty="0"/>
              <a:t>. </a:t>
            </a:r>
            <a:r>
              <a:rPr lang="ko-KR" altLang="en-US" dirty="0"/>
              <a:t>운영체제가 지원하는 기능을 브라우저가 직접 쓰지 못하게 </a:t>
            </a:r>
            <a:r>
              <a:rPr lang="ko-KR" altLang="en-US" dirty="0" err="1"/>
              <a:t>막혀있기</a:t>
            </a:r>
            <a:r>
              <a:rPr lang="ko-KR" altLang="en-US" dirty="0"/>
              <a:t> 때문입니다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모던 브라우저를 사용하면 파일을 다룰 순 있습니다</a:t>
            </a:r>
            <a:r>
              <a:rPr lang="en-US" altLang="ko-KR" dirty="0"/>
              <a:t>. </a:t>
            </a:r>
            <a:r>
              <a:rPr lang="ko-KR" altLang="en-US" dirty="0"/>
              <a:t>하지만 접근은 제한되어 있습니다</a:t>
            </a:r>
            <a:r>
              <a:rPr lang="en-US" altLang="ko-KR" dirty="0"/>
              <a:t>. </a:t>
            </a:r>
            <a:r>
              <a:rPr lang="ko-KR" altLang="en-US" dirty="0"/>
              <a:t>사용자가 브라우저 창에 파일을 ‘</a:t>
            </a:r>
            <a:r>
              <a:rPr lang="ko-KR" altLang="en-US" dirty="0" err="1"/>
              <a:t>끌어다</a:t>
            </a:r>
            <a:r>
              <a:rPr lang="ko-KR" altLang="en-US" dirty="0"/>
              <a:t> 두거나’ </a:t>
            </a:r>
            <a:r>
              <a:rPr lang="en-US" altLang="ko-KR" dirty="0"/>
              <a:t>&lt;input&gt; </a:t>
            </a:r>
            <a:r>
              <a:rPr lang="ko-KR" altLang="en-US" dirty="0"/>
              <a:t>태그를 통해 파일을 선택할 때와 같이 특정 상황에서만 파일 접근을 허용합니다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카메라나 마이크 같은 디바이스와 상호 작용하려면 사용자의 명시적인 허가가 있어야 합니다</a:t>
            </a:r>
            <a:r>
              <a:rPr lang="en-US" altLang="ko-KR" dirty="0"/>
              <a:t>. </a:t>
            </a:r>
            <a:r>
              <a:rPr lang="ko-KR" altLang="en-US" dirty="0"/>
              <a:t>자바스크립트가 활성화된 페이지라도 사용자 몰래 웹 카메라를 작동 시켜 수집한 정보를 국가안보국</a:t>
            </a:r>
            <a:r>
              <a:rPr lang="en-US" altLang="ko-KR" dirty="0"/>
              <a:t>(NSA)</a:t>
            </a:r>
            <a:r>
              <a:rPr lang="ko-KR" altLang="en-US" dirty="0"/>
              <a:t>과 같은 곳에 몰래 전송할 수 없습니다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FC4245-AEBF-4C28-AEF0-24FAE03A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96917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72700-A153-44F2-8779-CABC7735A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.find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152794-465A-40A3-94A9-3222972EE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filter </a:t>
            </a:r>
            <a:r>
              <a:rPr lang="ko-KR" altLang="en-US" dirty="0"/>
              <a:t>함수와 유사</a:t>
            </a:r>
            <a:r>
              <a:rPr lang="en-US" altLang="ko-KR" dirty="0"/>
              <a:t>, </a:t>
            </a:r>
            <a:r>
              <a:rPr lang="ko-KR" altLang="en-US" dirty="0"/>
              <a:t>단 하나의 값만 반환한다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CA7237-1163-458E-A5E5-6B1D7E769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35" y="1951469"/>
            <a:ext cx="8620125" cy="416242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0EF12-3D87-4F79-B59A-71ADAB6B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62946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08382-3667-4B8F-BE38-39C56C89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reduce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BB4AE3-0028-4E7C-BBA9-E3B52AC40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arr.reduce</a:t>
            </a:r>
            <a:r>
              <a:rPr lang="en-US" altLang="ko-KR" dirty="0"/>
              <a:t>(callback[, </a:t>
            </a:r>
            <a:r>
              <a:rPr lang="en-US" altLang="ko-KR" dirty="0" err="1"/>
              <a:t>initialValue</a:t>
            </a:r>
            <a:r>
              <a:rPr lang="en-US" altLang="ko-KR" dirty="0"/>
              <a:t>])</a:t>
            </a:r>
          </a:p>
          <a:p>
            <a:r>
              <a:rPr lang="en-US" altLang="ko-KR" dirty="0"/>
              <a:t>callback</a:t>
            </a:r>
          </a:p>
          <a:p>
            <a:pPr lvl="1"/>
            <a:r>
              <a:rPr lang="en-US" altLang="ko-KR" dirty="0" err="1"/>
              <a:t>previousValue</a:t>
            </a:r>
            <a:r>
              <a:rPr lang="en-US" altLang="ko-KR" dirty="0"/>
              <a:t>: </a:t>
            </a:r>
            <a:r>
              <a:rPr lang="ko-KR" altLang="en-US" dirty="0"/>
              <a:t>이전 마지막 </a:t>
            </a:r>
            <a:r>
              <a:rPr lang="ko-KR" altLang="en-US" dirty="0" err="1"/>
              <a:t>콜백</a:t>
            </a:r>
            <a:r>
              <a:rPr lang="ko-KR" altLang="en-US" dirty="0"/>
              <a:t> 호출에서 반환된 값 또는 공급된 경우 </a:t>
            </a:r>
            <a:r>
              <a:rPr lang="en-US" altLang="ko-KR" dirty="0" err="1"/>
              <a:t>initialValue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currentValue</a:t>
            </a:r>
            <a:r>
              <a:rPr lang="en-US" altLang="ko-KR" dirty="0"/>
              <a:t>: </a:t>
            </a:r>
            <a:r>
              <a:rPr lang="ko-KR" altLang="en-US" dirty="0"/>
              <a:t>배열 내 현재 처리되고 있는 요소</a:t>
            </a:r>
            <a:r>
              <a:rPr lang="en-US" altLang="ko-KR" dirty="0"/>
              <a:t>(element).</a:t>
            </a:r>
          </a:p>
          <a:p>
            <a:pPr lvl="1"/>
            <a:r>
              <a:rPr lang="en-US" altLang="ko-KR" dirty="0" err="1"/>
              <a:t>currentIndex</a:t>
            </a:r>
            <a:r>
              <a:rPr lang="en-US" altLang="ko-KR" dirty="0"/>
              <a:t>: </a:t>
            </a:r>
            <a:r>
              <a:rPr lang="ko-KR" altLang="en-US" dirty="0"/>
              <a:t>배열 내 현재 처리되고 있는 요소의 인덱스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array: reduce</a:t>
            </a:r>
            <a:r>
              <a:rPr lang="ko-KR" altLang="en-US" dirty="0"/>
              <a:t>에 호출되는 배열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initialValue</a:t>
            </a:r>
            <a:r>
              <a:rPr lang="en-US" altLang="ko-KR" dirty="0"/>
              <a:t>: </a:t>
            </a:r>
            <a:r>
              <a:rPr lang="ko-KR" altLang="en-US" dirty="0"/>
              <a:t>선택사항</a:t>
            </a:r>
            <a:r>
              <a:rPr lang="en-US" altLang="ko-KR" dirty="0"/>
              <a:t>. callback</a:t>
            </a:r>
            <a:r>
              <a:rPr lang="ko-KR" altLang="en-US" dirty="0"/>
              <a:t>의 첫 호출에 첫 번째 인수로 사용하는 값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https://developer.mozilla.org/ko/docs/Web/JavaScript/Reference/Global_Objects/Array/Reduce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AC630C-A46A-46CB-8ECC-FE3106053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08956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FAFF8E-B880-450F-8D56-7D41EBAAE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. reduce </a:t>
            </a:r>
            <a:r>
              <a:rPr lang="ko-KR" altLang="en-US" dirty="0"/>
              <a:t>예제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A1A706B-4B3E-47BA-8FCC-5A43CA8EA3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920" y="1352735"/>
            <a:ext cx="5267325" cy="44100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9823F6-54D8-4CF3-8775-19C0DBD4A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18948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B0FE2-16A4-4411-9EC6-40F23D1C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959B9-0EF7-4645-929B-52F5ABABA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객체는 중괄호 </a:t>
            </a:r>
            <a:r>
              <a:rPr lang="en-US" altLang="ko-KR" dirty="0"/>
              <a:t>{…}</a:t>
            </a:r>
            <a:r>
              <a:rPr lang="ko-KR" altLang="en-US" dirty="0"/>
              <a:t>를 이용해 만들 수 있습니다</a:t>
            </a:r>
            <a:r>
              <a:rPr lang="en-US" altLang="ko-KR" dirty="0"/>
              <a:t>. </a:t>
            </a:r>
            <a:r>
              <a:rPr lang="ko-KR" altLang="en-US" dirty="0"/>
              <a:t>중괄호 안에는 ‘키</a:t>
            </a:r>
            <a:r>
              <a:rPr lang="en-US" altLang="ko-KR" dirty="0"/>
              <a:t>(key): </a:t>
            </a:r>
            <a:r>
              <a:rPr lang="ko-KR" altLang="en-US" dirty="0"/>
              <a:t>값</a:t>
            </a:r>
            <a:r>
              <a:rPr lang="en-US" altLang="ko-KR" dirty="0"/>
              <a:t>(value)’ </a:t>
            </a:r>
            <a:r>
              <a:rPr lang="ko-KR" altLang="en-US" dirty="0"/>
              <a:t>쌍으로 구성된 프로퍼티</a:t>
            </a:r>
            <a:r>
              <a:rPr lang="en-US" altLang="ko-KR" dirty="0"/>
              <a:t>(property) </a:t>
            </a:r>
            <a:r>
              <a:rPr lang="ko-KR" altLang="en-US" dirty="0"/>
              <a:t>를 여러 개 넣을 수 있는데</a:t>
            </a:r>
            <a:r>
              <a:rPr lang="en-US" altLang="ko-KR" dirty="0"/>
              <a:t>, </a:t>
            </a:r>
            <a:r>
              <a:rPr lang="ko-KR" altLang="en-US" dirty="0"/>
              <a:t>키엔 문자형</a:t>
            </a:r>
            <a:r>
              <a:rPr lang="en-US" altLang="ko-KR" dirty="0"/>
              <a:t>, </a:t>
            </a:r>
            <a:r>
              <a:rPr lang="ko-KR" altLang="en-US" dirty="0"/>
              <a:t>값엔 모든 자료형이 허용됩니다</a:t>
            </a:r>
            <a:r>
              <a:rPr lang="en-US" altLang="ko-KR" dirty="0"/>
              <a:t>. </a:t>
            </a:r>
            <a:r>
              <a:rPr lang="ko-KR" altLang="en-US" dirty="0"/>
              <a:t>프로퍼티 키는 ‘프로퍼티 이름’ 이라고도 부릅니다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중괄호 </a:t>
            </a:r>
            <a:r>
              <a:rPr lang="en-US" altLang="ko-KR" dirty="0"/>
              <a:t>{...} </a:t>
            </a:r>
            <a:r>
              <a:rPr lang="ko-KR" altLang="en-US" dirty="0"/>
              <a:t>안에는 ‘키</a:t>
            </a:r>
            <a:r>
              <a:rPr lang="en-US" altLang="ko-KR" dirty="0"/>
              <a:t>: </a:t>
            </a:r>
            <a:r>
              <a:rPr lang="ko-KR" altLang="en-US" dirty="0"/>
              <a:t>값’ 쌍으로 구성된 프로퍼티가 들어갑니다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let user = { "name": "John",   "age": 30}; //JSON</a:t>
            </a:r>
          </a:p>
          <a:p>
            <a:r>
              <a:rPr lang="en-US" altLang="ko-KR" dirty="0"/>
              <a:t>'</a:t>
            </a:r>
            <a:r>
              <a:rPr lang="ko-KR" altLang="en-US" dirty="0"/>
              <a:t>콜론</a:t>
            </a:r>
            <a:r>
              <a:rPr lang="en-US" altLang="ko-KR" dirty="0"/>
              <a:t>(:)'</a:t>
            </a:r>
            <a:r>
              <a:rPr lang="ko-KR" altLang="en-US" dirty="0"/>
              <a:t>을 기준으로 왼쪽엔 키가</a:t>
            </a:r>
            <a:r>
              <a:rPr lang="en-US" altLang="ko-KR" dirty="0"/>
              <a:t>, </a:t>
            </a:r>
            <a:r>
              <a:rPr lang="ko-KR" altLang="en-US" dirty="0"/>
              <a:t>오른쪽엔 값이 위치합니다</a:t>
            </a:r>
            <a:r>
              <a:rPr lang="en-US" altLang="ko-KR" dirty="0"/>
              <a:t>. </a:t>
            </a:r>
            <a:r>
              <a:rPr lang="ko-KR" altLang="en-US" dirty="0"/>
              <a:t>프로퍼티 키는 프로퍼티 ‘이름’ 혹은 </a:t>
            </a:r>
            <a:r>
              <a:rPr lang="en-US" altLang="ko-KR" dirty="0"/>
              <a:t>'</a:t>
            </a:r>
            <a:r>
              <a:rPr lang="ko-KR" altLang="en-US" dirty="0" err="1"/>
              <a:t>식별자’라고도</a:t>
            </a:r>
            <a:r>
              <a:rPr lang="ko-KR" altLang="en-US" dirty="0"/>
              <a:t> 부릅니다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객체 </a:t>
            </a:r>
            <a:r>
              <a:rPr lang="en-US" altLang="ko-KR" dirty="0"/>
              <a:t>user</a:t>
            </a:r>
            <a:r>
              <a:rPr lang="ko-KR" altLang="en-US" dirty="0"/>
              <a:t>에는 프로퍼티가 두 개 있습니다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첫 번째 프로퍼티 </a:t>
            </a:r>
            <a:r>
              <a:rPr lang="en-US" altLang="ko-KR" dirty="0"/>
              <a:t>– "name"(</a:t>
            </a:r>
            <a:r>
              <a:rPr lang="ko-KR" altLang="en-US" dirty="0"/>
              <a:t>이름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en-US" altLang="ko-KR" dirty="0"/>
              <a:t>"John"(</a:t>
            </a:r>
            <a:r>
              <a:rPr lang="ko-KR" altLang="en-US" dirty="0"/>
              <a:t>값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두 번째 프로퍼티 </a:t>
            </a:r>
            <a:r>
              <a:rPr lang="en-US" altLang="ko-KR" dirty="0"/>
              <a:t>– "age"(</a:t>
            </a:r>
            <a:r>
              <a:rPr lang="ko-KR" altLang="en-US" dirty="0"/>
              <a:t>이름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en-US" altLang="ko-KR" dirty="0"/>
              <a:t>30(</a:t>
            </a:r>
            <a:r>
              <a:rPr lang="ko-KR" altLang="en-US" dirty="0"/>
              <a:t>값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A4E9C3-F4D4-4B33-9F77-DF224697A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12612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D9DDE-313F-42D7-8270-1A7E9BDA2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C792B0A-EC5E-4F6A-A1A4-D0DEF8B13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0175" y="1633538"/>
            <a:ext cx="9391650" cy="41148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E8195-9A3D-4821-AF28-AA6C69930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97792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97EFF-1DF8-45EB-8549-BEC870EB6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객체배열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783B1C-8482-42FE-AA8C-9C98A1726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9604" y="1435733"/>
            <a:ext cx="7538468" cy="4972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561810-DA07-44C1-B4BC-82FEC1A5D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45048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0AEEC2-78C3-4341-B09B-48E8BE192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객체배열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F900CE3-FA45-4838-B87B-2ECA449E1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1687" y="1481138"/>
            <a:ext cx="8048625" cy="44196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ACC8C6-112C-4206-8EE5-7F5583E88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88692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8FD727-5732-4990-BCA6-C84B472E2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객체에 메서드 추가하기</a:t>
            </a:r>
            <a:r>
              <a:rPr lang="en-US" altLang="ko-KR" dirty="0"/>
              <a:t>(this)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5403ED1-89E7-464F-89B6-44422FCE2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707" y="1623551"/>
            <a:ext cx="7315200" cy="38862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93AFA5-DAD8-47CF-97A1-4F84550A7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46345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1C82C-5551-4366-95A0-94CE4C818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[[Prototype]]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792789-407D-4B84-AFFC-A48A88F1E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자바스크립트의 객체는 명세서에서 명명한 </a:t>
            </a:r>
            <a:r>
              <a:rPr lang="en-US" altLang="ko-KR" dirty="0"/>
              <a:t>[[Prototype]]</a:t>
            </a:r>
            <a:r>
              <a:rPr lang="ko-KR" altLang="en-US" dirty="0"/>
              <a:t>이라는 숨김 프로퍼티를 갖습니다</a:t>
            </a:r>
            <a:r>
              <a:rPr lang="en-US" altLang="ko-KR" dirty="0"/>
              <a:t>. </a:t>
            </a:r>
            <a:r>
              <a:rPr lang="ko-KR" altLang="en-US" dirty="0"/>
              <a:t>이 숨김 프로퍼티 값은 </a:t>
            </a:r>
            <a:r>
              <a:rPr lang="en-US" altLang="ko-KR" dirty="0"/>
              <a:t>null</a:t>
            </a:r>
            <a:r>
              <a:rPr lang="ko-KR" altLang="en-US" dirty="0"/>
              <a:t>이거나 다른 객체에 대한 참조가 되는데</a:t>
            </a:r>
            <a:r>
              <a:rPr lang="en-US" altLang="ko-KR" dirty="0"/>
              <a:t>, </a:t>
            </a:r>
            <a:r>
              <a:rPr lang="ko-KR" altLang="en-US" dirty="0"/>
              <a:t>다른 객체를 참조하는 경우 참조 대상을 </a:t>
            </a:r>
            <a:r>
              <a:rPr lang="en-US" altLang="ko-KR" dirty="0"/>
              <a:t>'</a:t>
            </a:r>
            <a:r>
              <a:rPr lang="ko-KR" altLang="en-US" dirty="0"/>
              <a:t>프로토타입</a:t>
            </a:r>
            <a:r>
              <a:rPr lang="en-US" altLang="ko-KR" dirty="0"/>
              <a:t>(prototype)'</a:t>
            </a:r>
            <a:r>
              <a:rPr lang="ko-KR" altLang="en-US" dirty="0"/>
              <a:t>이라 부릅니다</a:t>
            </a:r>
            <a:r>
              <a:rPr lang="en-US" altLang="ko-KR" dirty="0"/>
              <a:t>. </a:t>
            </a:r>
            <a:r>
              <a:rPr lang="ko-KR" altLang="en-US" dirty="0"/>
              <a:t>이 성격을 이용해 상속을 할 수 있습니다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99F129-D775-46E0-99EC-1821426C3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385" y="2795448"/>
            <a:ext cx="2505075" cy="192405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FD85BE-37C9-4D0A-BFE4-F4FEB2B21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33271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679E7-3D9A-42B2-B6D1-4F209AEFE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상속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338143E-E4BA-4D76-AC07-79A568B26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프로토타입을 </a:t>
            </a:r>
            <a:r>
              <a:rPr lang="ko-KR" altLang="en-US" b="1" dirty="0">
                <a:solidFill>
                  <a:srgbClr val="333333"/>
                </a:solidFill>
                <a:latin typeface="BlinkMacSystemFont"/>
              </a:rPr>
              <a:t>속성을 이용해 </a:t>
            </a:r>
            <a:r>
              <a:rPr lang="ko-KR" altLang="en-US" b="1" dirty="0">
                <a:solidFill>
                  <a:srgbClr val="333333"/>
                </a:solidFill>
                <a:effectLst/>
                <a:latin typeface="BlinkMacSystemFont"/>
              </a:rPr>
              <a:t> 상속을 받을 수 있다</a:t>
            </a:r>
            <a:endParaRPr lang="en-US" altLang="ko-KR" b="1" dirty="0">
              <a:solidFill>
                <a:srgbClr val="333333"/>
              </a:solidFill>
              <a:effectLst/>
              <a:latin typeface="BlinkMacSystemFont"/>
            </a:endParaRPr>
          </a:p>
          <a:p>
            <a:endParaRPr lang="ko-KR" altLang="en-US" b="1" dirty="0">
              <a:solidFill>
                <a:srgbClr val="333333"/>
              </a:solidFill>
              <a:effectLst/>
              <a:latin typeface="BlinkMacSystemFont"/>
            </a:endParaRPr>
          </a:p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78E436-8342-4C2E-A858-CA139D122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F781-7C40-4389-B508-E39F8A6D634E}" type="slidenum">
              <a:rPr lang="ko-KR" altLang="en-US" smtClean="0"/>
              <a:t>99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345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00206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17001</TotalTime>
  <Words>5862</Words>
  <Application>Microsoft Office PowerPoint</Application>
  <PresentationFormat>와이드스크린</PresentationFormat>
  <Paragraphs>912</Paragraphs>
  <Slides>210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210</vt:i4>
      </vt:variant>
    </vt:vector>
  </HeadingPairs>
  <TitlesOfParts>
    <vt:vector size="221" baseType="lpstr">
      <vt:lpstr>BlinkMacSystemFont</vt:lpstr>
      <vt:lpstr>Lato</vt:lpstr>
      <vt:lpstr>malgun gothic</vt:lpstr>
      <vt:lpstr>Segoe WPC</vt:lpstr>
      <vt:lpstr>Spoqa Han Sans</vt:lpstr>
      <vt:lpstr>맑은 고딕</vt:lpstr>
      <vt:lpstr>Arial</vt:lpstr>
      <vt:lpstr>Consolas</vt:lpstr>
      <vt:lpstr>Segoe UI</vt:lpstr>
      <vt:lpstr>Verdana</vt:lpstr>
      <vt:lpstr>Office 테마</vt:lpstr>
      <vt:lpstr>모던 스크립트</vt:lpstr>
      <vt:lpstr>목차</vt:lpstr>
      <vt:lpstr>1일차(JavaScript 프로그래밍)</vt:lpstr>
      <vt:lpstr>2일차(JavaScript 프로그래밍)</vt:lpstr>
      <vt:lpstr>3일차(Jquery 프로그래밍)</vt:lpstr>
      <vt:lpstr>자바스크립트란 </vt:lpstr>
      <vt:lpstr>최근의 자바스크립트 </vt:lpstr>
      <vt:lpstr>브라우저에서 자바스크립트가 가능한 일</vt:lpstr>
      <vt:lpstr>브라우저에서 할 수 없는 일</vt:lpstr>
      <vt:lpstr>브라우저에서 할 수 없는 일</vt:lpstr>
      <vt:lpstr>브라우저에서 할 수 없는 일</vt:lpstr>
      <vt:lpstr>자바스크립트의 장점</vt:lpstr>
      <vt:lpstr>모던 스크립트 언어들</vt:lpstr>
      <vt:lpstr>자바스크립트 개발 툴 </vt:lpstr>
      <vt:lpstr>자바스크립트 개발 도구들</vt:lpstr>
      <vt:lpstr>visual studio code 설치</vt:lpstr>
      <vt:lpstr>확장팩 설치</vt:lpstr>
      <vt:lpstr>확장팩</vt:lpstr>
      <vt:lpstr>Hello.html</vt:lpstr>
      <vt:lpstr>이전의 자바스크립트 문법</vt:lpstr>
      <vt:lpstr>외부스크립트</vt:lpstr>
      <vt:lpstr>주의사항</vt:lpstr>
      <vt:lpstr>src속성</vt:lpstr>
      <vt:lpstr>코드구조</vt:lpstr>
      <vt:lpstr>세미콜론</vt:lpstr>
      <vt:lpstr>[]대괄호 앞에는 세미콜론 생략 불가</vt:lpstr>
      <vt:lpstr>주석</vt:lpstr>
      <vt:lpstr>엄격모드</vt:lpstr>
      <vt:lpstr>변수와 상수</vt:lpstr>
      <vt:lpstr>변수 선언과 사용예</vt:lpstr>
      <vt:lpstr>변수명 규칙</vt:lpstr>
      <vt:lpstr>상수</vt:lpstr>
      <vt:lpstr>변수이름 붙일때 참고사항</vt:lpstr>
      <vt:lpstr>자료형</vt:lpstr>
      <vt:lpstr>숫자형</vt:lpstr>
      <vt:lpstr>숫자형 예제</vt:lpstr>
      <vt:lpstr>문자형(string)</vt:lpstr>
      <vt:lpstr>문자형(string) 예제1</vt:lpstr>
      <vt:lpstr>문자형(string) 예제2</vt:lpstr>
      <vt:lpstr>불린형(Boolean)</vt:lpstr>
      <vt:lpstr>null값</vt:lpstr>
      <vt:lpstr>null값 예(널값.html)</vt:lpstr>
      <vt:lpstr>‘undefined’ 값</vt:lpstr>
      <vt:lpstr>객체와 심볼형</vt:lpstr>
      <vt:lpstr>typeof 연산자</vt:lpstr>
      <vt:lpstr>typeof 연습(타입.html)</vt:lpstr>
      <vt:lpstr>typeof 예</vt:lpstr>
      <vt:lpstr>alert</vt:lpstr>
      <vt:lpstr>prompt</vt:lpstr>
      <vt:lpstr>alert, prompt 예제(경고.html)</vt:lpstr>
      <vt:lpstr>confirm(확인.html)</vt:lpstr>
      <vt:lpstr>형변환</vt:lpstr>
      <vt:lpstr>숫자형 형변환 규칙</vt:lpstr>
      <vt:lpstr>불리안 형 변환</vt:lpstr>
      <vt:lpstr>형변환시 주의사항</vt:lpstr>
      <vt:lpstr>산술연산자</vt:lpstr>
      <vt:lpstr>비트연산자</vt:lpstr>
      <vt:lpstr>비교 연산자</vt:lpstr>
      <vt:lpstr>다른 형을 가진 값 간의 비교</vt:lpstr>
      <vt:lpstr>일치 연산자(strict equality operator) ===</vt:lpstr>
      <vt:lpstr>비교연산자 사용 예</vt:lpstr>
      <vt:lpstr>null과 undefined 를 비교하기 </vt:lpstr>
      <vt:lpstr>비교가 불가능한 undefined</vt:lpstr>
      <vt:lpstr>if문과 ‘물음표’ 연산자</vt:lpstr>
      <vt:lpstr>if 문예제1</vt:lpstr>
      <vt:lpstr>if 문예제2</vt:lpstr>
      <vt:lpstr>while반복문</vt:lpstr>
      <vt:lpstr> while문 예제</vt:lpstr>
      <vt:lpstr>for문</vt:lpstr>
      <vt:lpstr> for문 예제</vt:lpstr>
      <vt:lpstr>switch문</vt:lpstr>
      <vt:lpstr>switch문예제</vt:lpstr>
      <vt:lpstr>함수</vt:lpstr>
      <vt:lpstr>함수예제</vt:lpstr>
      <vt:lpstr>함수예제</vt:lpstr>
      <vt:lpstr>함수예제</vt:lpstr>
      <vt:lpstr>함수예제(??연산자)</vt:lpstr>
      <vt:lpstr>함수예제 5</vt:lpstr>
      <vt:lpstr>함수이름짓기</vt:lpstr>
      <vt:lpstr>함수작성시 주의사항</vt:lpstr>
      <vt:lpstr>함수 요약</vt:lpstr>
      <vt:lpstr>함수 표현식</vt:lpstr>
      <vt:lpstr>함수 표현식 예제</vt:lpstr>
      <vt:lpstr>콜백함수</vt:lpstr>
      <vt:lpstr>콜백함수 예</vt:lpstr>
      <vt:lpstr>화살표 함수 기본</vt:lpstr>
      <vt:lpstr>화살표 함수 예제</vt:lpstr>
      <vt:lpstr>화살표 함수 사용 예(.filter)</vt:lpstr>
      <vt:lpstr>.map함수예</vt:lpstr>
      <vt:lpstr>.find</vt:lpstr>
      <vt:lpstr>. reduce</vt:lpstr>
      <vt:lpstr>. reduce 예제</vt:lpstr>
      <vt:lpstr>객체</vt:lpstr>
      <vt:lpstr>객체</vt:lpstr>
      <vt:lpstr>객체배열</vt:lpstr>
      <vt:lpstr>객체배열</vt:lpstr>
      <vt:lpstr>객체에 메서드 추가하기(this)</vt:lpstr>
      <vt:lpstr>[[Prototype]]</vt:lpstr>
      <vt:lpstr>프로토타입 상속</vt:lpstr>
      <vt:lpstr>프로토타입 사용예</vt:lpstr>
      <vt:lpstr>프로토타입 사용 예</vt:lpstr>
      <vt:lpstr>클래스 사용예</vt:lpstr>
      <vt:lpstr> 상속(부모클래스)</vt:lpstr>
      <vt:lpstr>상속(자식클래스)</vt:lpstr>
      <vt:lpstr>예외처리(try~catch)</vt:lpstr>
      <vt:lpstr>예외처리 예제</vt:lpstr>
      <vt:lpstr>예외처리 예제(throws)</vt:lpstr>
      <vt:lpstr>예외처리(try~catch~finally)</vt:lpstr>
      <vt:lpstr>프라미스</vt:lpstr>
      <vt:lpstr>프라미스</vt:lpstr>
      <vt:lpstr>콜백(멸망의 피라미드)</vt:lpstr>
      <vt:lpstr>콜백 - 수정</vt:lpstr>
      <vt:lpstr>프라미스</vt:lpstr>
      <vt:lpstr>프라미스</vt:lpstr>
      <vt:lpstr>프라미스</vt:lpstr>
      <vt:lpstr>프라미스</vt:lpstr>
      <vt:lpstr>소비자 : then, catch finally</vt:lpstr>
      <vt:lpstr>프라미스 체인</vt:lpstr>
      <vt:lpstr>async와 await</vt:lpstr>
      <vt:lpstr>await</vt:lpstr>
      <vt:lpstr>await</vt:lpstr>
      <vt:lpstr>async와 await</vt:lpstr>
      <vt:lpstr>  프라미스예제</vt:lpstr>
      <vt:lpstr>async예제</vt:lpstr>
      <vt:lpstr>참고 url </vt:lpstr>
      <vt:lpstr>이벤트처리</vt:lpstr>
      <vt:lpstr>HTML DOM 트리</vt:lpstr>
      <vt:lpstr>자바스크립트를 이용한 DOM접근하기 </vt:lpstr>
      <vt:lpstr>id사용예</vt:lpstr>
      <vt:lpstr>class사용예</vt:lpstr>
      <vt:lpstr>tag사용예</vt:lpstr>
      <vt:lpstr>name속성예</vt:lpstr>
      <vt:lpstr>id속성과 name속성</vt:lpstr>
      <vt:lpstr>이벤트</vt:lpstr>
      <vt:lpstr>onclick이벤트</vt:lpstr>
      <vt:lpstr>onclick이벤트2</vt:lpstr>
      <vt:lpstr>onclick이벤트3(this)</vt:lpstr>
      <vt:lpstr>Input Events</vt:lpstr>
      <vt:lpstr>Mouse Events</vt:lpstr>
      <vt:lpstr>Load Events</vt:lpstr>
      <vt:lpstr>keyup이벤트</vt:lpstr>
      <vt:lpstr>onkeypress이벤트처리</vt:lpstr>
      <vt:lpstr>onload이벤트</vt:lpstr>
      <vt:lpstr>addEventListener</vt:lpstr>
      <vt:lpstr>테이블에 행 추가</vt:lpstr>
      <vt:lpstr>테이블에 행 추가</vt:lpstr>
      <vt:lpstr>테이블 셀추가삭제</vt:lpstr>
      <vt:lpstr>테이블 셀추가삭제</vt:lpstr>
      <vt:lpstr>ul태그에 li추가 삭제</vt:lpstr>
      <vt:lpstr>ul태그에 li추가 삭제</vt:lpstr>
      <vt:lpstr>p태그 변환( 노드리스트)</vt:lpstr>
      <vt:lpstr>name속성</vt:lpstr>
      <vt:lpstr>id속성활용</vt:lpstr>
      <vt:lpstr>setTimeout, setInterval</vt:lpstr>
      <vt:lpstr>Jquery</vt:lpstr>
      <vt:lpstr>jQuery 개요</vt:lpstr>
      <vt:lpstr>장점</vt:lpstr>
      <vt:lpstr>jQuery 다운로드와 CDN 방식</vt:lpstr>
      <vt:lpstr>$(document). ready</vt:lpstr>
      <vt:lpstr>$(function(){})</vt:lpstr>
      <vt:lpstr>jquery selector</vt:lpstr>
      <vt:lpstr>셀렉터</vt:lpstr>
      <vt:lpstr>샐렉터</vt:lpstr>
      <vt:lpstr>$("*") 전체 선택</vt:lpstr>
      <vt:lpstr>이벤트 처리</vt:lpstr>
      <vt:lpstr>이벤트 처리</vt:lpstr>
      <vt:lpstr>fadeIn/fadeOut</vt:lpstr>
      <vt:lpstr>slide up/down</vt:lpstr>
      <vt:lpstr> slideup/down, callback</vt:lpstr>
      <vt:lpstr>animate</vt:lpstr>
      <vt:lpstr>체인</vt:lpstr>
      <vt:lpstr>값 읽고 쓰기</vt:lpstr>
      <vt:lpstr>값 읽고쓰기</vt:lpstr>
      <vt:lpstr>값 읽고 쓰기</vt:lpstr>
      <vt:lpstr>input 태그 값 get/set</vt:lpstr>
      <vt:lpstr>input태그 제어</vt:lpstr>
      <vt:lpstr>input태그 제어</vt:lpstr>
      <vt:lpstr>input태그 제어</vt:lpstr>
      <vt:lpstr>input태그 제어</vt:lpstr>
      <vt:lpstr>check 박스 제어</vt:lpstr>
      <vt:lpstr>check 박스 제어</vt:lpstr>
      <vt:lpstr>AJAX</vt:lpstr>
      <vt:lpstr> Ajax란</vt:lpstr>
      <vt:lpstr>AJAX의 작동원리</vt:lpstr>
      <vt:lpstr>XMLHttpRequest 객체 메서드</vt:lpstr>
      <vt:lpstr>XMLHttpRequest 개체 속성</vt:lpstr>
      <vt:lpstr>Ajax</vt:lpstr>
      <vt:lpstr>설치절차및 준비작업</vt:lpstr>
      <vt:lpstr>톰캣설정하기</vt:lpstr>
      <vt:lpstr>톰캣설정</vt:lpstr>
      <vt:lpstr>톰캣설정</vt:lpstr>
      <vt:lpstr>톰캣설정</vt:lpstr>
      <vt:lpstr>톰캣설정</vt:lpstr>
      <vt:lpstr>dynamic web server  프로젝트 만들기</vt:lpstr>
      <vt:lpstr>project-name : ajaxtest</vt:lpstr>
      <vt:lpstr>ajaxcall1.jsp(WebContent아래에)</vt:lpstr>
      <vt:lpstr>ajax_info.txt</vt:lpstr>
      <vt:lpstr>파일 위치</vt:lpstr>
      <vt:lpstr>파라미터전달하기(ajaxcall2.jsp)</vt:lpstr>
      <vt:lpstr>receive1.jsp</vt:lpstr>
      <vt:lpstr>디버깅</vt:lpstr>
      <vt:lpstr>jquery ajax</vt:lpstr>
      <vt:lpstr>ajaxcall3.jsp</vt:lpstr>
      <vt:lpstr>ajaxcall4.jsp  post방식</vt:lpstr>
      <vt:lpstr>ajaxcall5.jsp</vt:lpstr>
      <vt:lpstr>receive2.jsp</vt:lpstr>
      <vt:lpstr>ajaxcall6.jsp</vt:lpstr>
      <vt:lpstr>ajaxcall6.jsp</vt:lpstr>
      <vt:lpstr>board_list.jsp</vt:lpstr>
      <vt:lpstr>스프링 이클립스 - 서버 설정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and jquery</dc:title>
  <dc:creator>user</dc:creator>
  <cp:lastModifiedBy>user</cp:lastModifiedBy>
  <cp:revision>179</cp:revision>
  <dcterms:created xsi:type="dcterms:W3CDTF">2020-09-30T03:56:24Z</dcterms:created>
  <dcterms:modified xsi:type="dcterms:W3CDTF">2022-06-17T07:15:32Z</dcterms:modified>
</cp:coreProperties>
</file>

<file path=docProps/thumbnail.jpeg>
</file>